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1"/>
          <p:cNvSpPr/>
          <p:nvPr/>
        </p:nvSpPr>
        <p:spPr>
          <a:xfrm>
            <a:off x="0" y="0"/>
            <a:ext cx="6858000" cy="914400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40" name="PlaceHolder 2"/>
          <p:cNvSpPr>
            <a:spLocks noGrp="1"/>
          </p:cNvSpPr>
          <p:nvPr>
            <p:ph type="hdr"/>
          </p:nvPr>
        </p:nvSpPr>
        <p:spPr>
          <a:xfrm>
            <a:off x="-360" y="0"/>
            <a:ext cx="2971800" cy="457200"/>
          </a:xfrm>
          <a:prstGeom prst="rect">
            <a:avLst/>
          </a:prstGeom>
        </p:spPr>
        <p:txBody>
          <a:bodyPr lIns="90000" tIns="46800" rIns="90000" bIns="46800"/>
          <a:lstStyle/>
          <a:p>
            <a:r>
              <a:rPr lang="ru-RU" sz="1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endParaRPr lang="ru-RU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1" name="PlaceHolder 3"/>
          <p:cNvSpPr>
            <a:spLocks noGrp="1"/>
          </p:cNvSpPr>
          <p:nvPr>
            <p:ph type="dt"/>
          </p:nvPr>
        </p:nvSpPr>
        <p:spPr>
          <a:xfrm>
            <a:off x="3884400" y="0"/>
            <a:ext cx="2971800" cy="457200"/>
          </a:xfrm>
          <a:prstGeom prst="rect">
            <a:avLst/>
          </a:prstGeom>
        </p:spPr>
        <p:txBody>
          <a:bodyPr lIns="90000" tIns="46800" rIns="90000" bIns="46800"/>
          <a:lstStyle/>
          <a:p>
            <a:r>
              <a:rPr lang="ru-RU" sz="1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endParaRPr lang="ru-RU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2" name="PlaceHolder 4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0000" tIns="46800" rIns="90000" bIns="46800"/>
          <a:lstStyle/>
          <a:p>
            <a:r>
              <a:rPr lang="ru-RU" sz="1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Для правки формата примечаний щёлкните мышью</a:t>
            </a:r>
          </a:p>
        </p:txBody>
      </p:sp>
      <p:sp>
        <p:nvSpPr>
          <p:cNvPr id="43" name="PlaceHolder 5"/>
          <p:cNvSpPr>
            <a:spLocks noGrp="1"/>
          </p:cNvSpPr>
          <p:nvPr>
            <p:ph type="ftr"/>
          </p:nvPr>
        </p:nvSpPr>
        <p:spPr>
          <a:xfrm>
            <a:off x="-360" y="8685360"/>
            <a:ext cx="2971800" cy="457200"/>
          </a:xfrm>
          <a:prstGeom prst="rect">
            <a:avLst/>
          </a:prstGeom>
        </p:spPr>
        <p:txBody>
          <a:bodyPr lIns="90000" tIns="46800" rIns="90000" bIns="46800" anchor="b"/>
          <a:lstStyle/>
          <a:p>
            <a:r>
              <a:rPr lang="ru-RU" sz="1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endParaRPr lang="ru-RU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4" name="PlaceHolder 6"/>
          <p:cNvSpPr>
            <a:spLocks noGrp="1"/>
          </p:cNvSpPr>
          <p:nvPr>
            <p:ph type="sldNum"/>
          </p:nvPr>
        </p:nvSpPr>
        <p:spPr>
          <a:xfrm>
            <a:off x="3884400" y="8685360"/>
            <a:ext cx="2971800" cy="457200"/>
          </a:xfrm>
          <a:prstGeom prst="rect">
            <a:avLst/>
          </a:prstGeom>
        </p:spPr>
        <p:txBody>
          <a:bodyPr lIns="90000" tIns="46800" rIns="90000" bIns="46800" anchor="b"/>
          <a:lstStyle/>
          <a:p>
            <a:pPr algn="r"/>
            <a:fld id="{BB4BC175-FD91-49EB-8B59-89AE6E989928}" type="slidenum">
              <a:rPr lang="ru-RU" sz="1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pPr algn="r"/>
              <a:t>‹#›</a:t>
            </a:fld>
            <a:endParaRPr lang="ru-RU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982596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CustomShape 1"/>
          <p:cNvSpPr/>
          <p:nvPr/>
        </p:nvSpPr>
        <p:spPr>
          <a:xfrm>
            <a:off x="3884760" y="8685360"/>
            <a:ext cx="2971800" cy="45720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/>
          <a:lstStyle/>
          <a:p>
            <a:pPr algn="r"/>
            <a:fld id="{34C86897-1AE7-4BAE-A633-6F75ED667E03}" type="slidenum">
              <a:rPr lang="ru-RU" sz="1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pPr algn="r"/>
              <a:t>1</a:t>
            </a:fld>
            <a:endParaRPr lang="ru-RU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1" name="TextShape 2"/>
          <p:cNvSpPr txBox="1"/>
          <p:nvPr/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xmlns="" val="2301669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CustomShape 1"/>
          <p:cNvSpPr/>
          <p:nvPr/>
        </p:nvSpPr>
        <p:spPr>
          <a:xfrm>
            <a:off x="3884760" y="8685360"/>
            <a:ext cx="2971800" cy="45720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/>
          <a:lstStyle/>
          <a:p>
            <a:pPr algn="r"/>
            <a:fld id="{A93608F2-BE5C-4AE7-B098-248E15855C8F}" type="slidenum">
              <a:rPr lang="ru-RU" sz="1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pPr algn="r"/>
              <a:t>2</a:t>
            </a:fld>
            <a:endParaRPr lang="ru-RU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3" name="TextShape 2"/>
          <p:cNvSpPr txBox="1"/>
          <p:nvPr/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xmlns="" val="31584317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CustomShape 1"/>
          <p:cNvSpPr/>
          <p:nvPr/>
        </p:nvSpPr>
        <p:spPr>
          <a:xfrm>
            <a:off x="3884760" y="8685360"/>
            <a:ext cx="2971800" cy="45720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/>
          <a:lstStyle/>
          <a:p>
            <a:pPr algn="r"/>
            <a:fld id="{DADABDED-BF6E-4404-B323-13B8E096AC4C}" type="slidenum">
              <a:rPr lang="ru-RU" sz="1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pPr algn="r"/>
              <a:t>3</a:t>
            </a:fld>
            <a:endParaRPr lang="ru-RU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5" name="TextShape 2"/>
          <p:cNvSpPr txBox="1"/>
          <p:nvPr/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xmlns="" val="37480510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CustomShape 1"/>
          <p:cNvSpPr/>
          <p:nvPr/>
        </p:nvSpPr>
        <p:spPr>
          <a:xfrm>
            <a:off x="3884760" y="8685360"/>
            <a:ext cx="2971800" cy="45720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/>
          <a:lstStyle/>
          <a:p>
            <a:pPr algn="r"/>
            <a:fld id="{9EBB7025-9818-4C5D-ACF6-BC4C251D6C1A}" type="slidenum">
              <a:rPr lang="ru-RU" sz="1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pPr algn="r"/>
              <a:t>4</a:t>
            </a:fld>
            <a:endParaRPr lang="ru-RU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7" name="TextShape 2"/>
          <p:cNvSpPr txBox="1"/>
          <p:nvPr/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xmlns="" val="25832909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CustomShape 1"/>
          <p:cNvSpPr/>
          <p:nvPr/>
        </p:nvSpPr>
        <p:spPr>
          <a:xfrm>
            <a:off x="3884760" y="8685360"/>
            <a:ext cx="2971800" cy="45720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/>
          <a:lstStyle/>
          <a:p>
            <a:pPr algn="r"/>
            <a:fld id="{9EF2C24D-DA19-4BBB-9562-894D9D17704B}" type="slidenum">
              <a:rPr lang="ru-RU" sz="1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pPr algn="r"/>
              <a:t>5</a:t>
            </a:fld>
            <a:endParaRPr lang="ru-RU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9" name="TextShape 2"/>
          <p:cNvSpPr txBox="1"/>
          <p:nvPr/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xmlns="" val="9859003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CustomShape 1"/>
          <p:cNvSpPr/>
          <p:nvPr/>
        </p:nvSpPr>
        <p:spPr>
          <a:xfrm>
            <a:off x="3884760" y="8685360"/>
            <a:ext cx="2971800" cy="45720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/>
          <a:lstStyle/>
          <a:p>
            <a:pPr algn="r"/>
            <a:fld id="{A5FC6B63-7577-40D6-803C-63BA2ECB5316}" type="slidenum">
              <a:rPr lang="ru-RU" sz="1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pPr algn="r"/>
              <a:t>6</a:t>
            </a:fld>
            <a:endParaRPr lang="ru-RU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1" name="TextShape 2"/>
          <p:cNvSpPr txBox="1"/>
          <p:nvPr/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xmlns="" val="12638877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CustomShape 1"/>
          <p:cNvSpPr/>
          <p:nvPr/>
        </p:nvSpPr>
        <p:spPr>
          <a:xfrm>
            <a:off x="3884760" y="8685360"/>
            <a:ext cx="2971800" cy="45720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/>
          <a:lstStyle/>
          <a:p>
            <a:pPr algn="r"/>
            <a:fld id="{374FB008-F8D9-4337-A1E3-3CF178168D0C}" type="slidenum">
              <a:rPr lang="ru-RU" sz="1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pPr algn="r"/>
              <a:t>7</a:t>
            </a:fld>
            <a:endParaRPr lang="ru-RU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3" name="TextShape 2"/>
          <p:cNvSpPr txBox="1"/>
          <p:nvPr/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xmlns="" val="16796578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CustomShape 1"/>
          <p:cNvSpPr/>
          <p:nvPr/>
        </p:nvSpPr>
        <p:spPr>
          <a:xfrm>
            <a:off x="3884760" y="8685360"/>
            <a:ext cx="2971800" cy="45720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/>
          <a:lstStyle/>
          <a:p>
            <a:pPr algn="r"/>
            <a:fld id="{27D0226B-4B85-44E8-B7F5-613EAE63C7A0}" type="slidenum">
              <a:rPr lang="ru-RU" sz="1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pPr algn="r"/>
              <a:t>8</a:t>
            </a:fld>
            <a:endParaRPr lang="ru-RU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5" name="TextShape 2"/>
          <p:cNvSpPr txBox="1"/>
          <p:nvPr/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xmlns="" val="173134643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CustomShape 1"/>
          <p:cNvSpPr/>
          <p:nvPr/>
        </p:nvSpPr>
        <p:spPr>
          <a:xfrm>
            <a:off x="3884760" y="8685360"/>
            <a:ext cx="2971800" cy="45720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/>
          <a:lstStyle/>
          <a:p>
            <a:pPr algn="r"/>
            <a:fld id="{F089E821-B711-4BFC-87B0-C78FABD772A0}" type="slidenum">
              <a:rPr lang="ru-RU" sz="1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pPr algn="r"/>
              <a:t>9</a:t>
            </a:fld>
            <a:endParaRPr lang="ru-RU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7" name="TextShape 2"/>
          <p:cNvSpPr txBox="1"/>
          <p:nvPr/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xmlns="" val="113856651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CustomShape 1"/>
          <p:cNvSpPr/>
          <p:nvPr/>
        </p:nvSpPr>
        <p:spPr>
          <a:xfrm>
            <a:off x="3884760" y="8685360"/>
            <a:ext cx="2971800" cy="45720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/>
          <a:lstStyle/>
          <a:p>
            <a:pPr algn="r"/>
            <a:fld id="{00AC4701-FD1A-4F8C-B442-21EF7C6BACF4}" type="slidenum">
              <a:rPr lang="ru-RU" sz="1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pPr algn="r"/>
              <a:t>10</a:t>
            </a:fld>
            <a:endParaRPr lang="ru-RU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9" name="TextShape 2"/>
          <p:cNvSpPr txBox="1"/>
          <p:nvPr/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xmlns="" val="102537386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CustomShape 1"/>
          <p:cNvSpPr/>
          <p:nvPr/>
        </p:nvSpPr>
        <p:spPr>
          <a:xfrm>
            <a:off x="3884760" y="8685360"/>
            <a:ext cx="2971800" cy="45720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/>
          <a:lstStyle/>
          <a:p>
            <a:pPr algn="r"/>
            <a:fld id="{4A8F1658-DE0A-4DD0-A1EF-581D27E0B972}" type="slidenum">
              <a:rPr lang="ru-RU" sz="1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pPr algn="r"/>
              <a:t>11</a:t>
            </a:fld>
            <a:endParaRPr lang="ru-RU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1" name="TextShape 2"/>
          <p:cNvSpPr txBox="1"/>
          <p:nvPr/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xmlns="" val="187468582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CustomShape 1"/>
          <p:cNvSpPr/>
          <p:nvPr/>
        </p:nvSpPr>
        <p:spPr>
          <a:xfrm>
            <a:off x="3884760" y="8685360"/>
            <a:ext cx="2971800" cy="45720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/>
          <a:lstStyle/>
          <a:p>
            <a:pPr algn="r"/>
            <a:fld id="{7C7361B9-7299-46CF-8FB2-00F7F6977A22}" type="slidenum">
              <a:rPr lang="ru-RU" sz="1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pPr algn="r"/>
              <a:t>12</a:t>
            </a:fld>
            <a:endParaRPr lang="ru-RU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3" name="TextShape 2"/>
          <p:cNvSpPr txBox="1"/>
          <p:nvPr/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xmlns="" val="217007724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CustomShape 1"/>
          <p:cNvSpPr/>
          <p:nvPr/>
        </p:nvSpPr>
        <p:spPr>
          <a:xfrm>
            <a:off x="3884760" y="8685360"/>
            <a:ext cx="2971800" cy="45720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/>
          <a:lstStyle/>
          <a:p>
            <a:pPr algn="r"/>
            <a:fld id="{5ECE4D86-7EB3-408B-90E7-F22C7122641F}" type="slidenum">
              <a:rPr lang="ru-RU" sz="1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pPr algn="r"/>
              <a:t>13</a:t>
            </a:fld>
            <a:endParaRPr lang="ru-RU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5" name="TextShape 2"/>
          <p:cNvSpPr txBox="1"/>
          <p:nvPr/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xmlns="" val="33428346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9600" cy="1434600"/>
          </a:xfrm>
          <a:prstGeom prst="rect">
            <a:avLst/>
          </a:prstGeom>
        </p:spPr>
        <p:txBody>
          <a:bodyPr lIns="90000" tIns="46800" rIns="90000" bIns="4680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600200"/>
            <a:ext cx="8229600" cy="45259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9600" cy="1434600"/>
          </a:xfrm>
          <a:prstGeom prst="rect">
            <a:avLst/>
          </a:prstGeom>
        </p:spPr>
        <p:txBody>
          <a:bodyPr lIns="90000" tIns="46800" rIns="90000" bIns="4680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600" cy="45259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9600" cy="1434600"/>
          </a:xfrm>
          <a:prstGeom prst="rect">
            <a:avLst/>
          </a:prstGeom>
        </p:spPr>
        <p:txBody>
          <a:bodyPr lIns="90000" tIns="46800" rIns="90000" bIns="4680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45259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45259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9600" cy="1434600"/>
          </a:xfrm>
          <a:prstGeom prst="rect">
            <a:avLst/>
          </a:prstGeom>
        </p:spPr>
        <p:txBody>
          <a:bodyPr lIns="90000" tIns="46800" rIns="90000" bIns="4680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74320"/>
            <a:ext cx="8229600" cy="52995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9600" cy="1434600"/>
          </a:xfrm>
          <a:prstGeom prst="rect">
            <a:avLst/>
          </a:prstGeom>
        </p:spPr>
        <p:txBody>
          <a:bodyPr lIns="90000" tIns="46800" rIns="90000" bIns="4680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45259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9600" cy="1434600"/>
          </a:xfrm>
          <a:prstGeom prst="rect">
            <a:avLst/>
          </a:prstGeom>
        </p:spPr>
        <p:txBody>
          <a:bodyPr lIns="90000" tIns="46800" rIns="90000" bIns="4680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45259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9600" cy="1434600"/>
          </a:xfrm>
          <a:prstGeom prst="rect">
            <a:avLst/>
          </a:prstGeom>
        </p:spPr>
        <p:txBody>
          <a:bodyPr lIns="90000" tIns="46800" rIns="90000" bIns="4680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3964320"/>
            <a:ext cx="8229600" cy="215856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9600" cy="1434600"/>
          </a:xfrm>
          <a:prstGeom prst="rect">
            <a:avLst/>
          </a:prstGeom>
        </p:spPr>
        <p:txBody>
          <a:bodyPr lIns="90000" tIns="46800" rIns="90000" bIns="4680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600" cy="215856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3964320"/>
            <a:ext cx="8229600" cy="215856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9600" cy="1434600"/>
          </a:xfrm>
          <a:prstGeom prst="rect">
            <a:avLst/>
          </a:prstGeom>
        </p:spPr>
        <p:txBody>
          <a:bodyPr lIns="90000" tIns="46800" rIns="90000" bIns="4680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9600" cy="1434600"/>
          </a:xfrm>
          <a:prstGeom prst="rect">
            <a:avLst/>
          </a:prstGeom>
        </p:spPr>
        <p:txBody>
          <a:bodyPr lIns="90000" tIns="46800" rIns="90000" bIns="4680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600" cy="45259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600" cy="45259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37" name="Рисунок 36"/>
          <p:cNvPicPr/>
          <p:nvPr/>
        </p:nvPicPr>
        <p:blipFill>
          <a:blip r:embed="rId2"/>
          <a:stretch/>
        </p:blipFill>
        <p:spPr>
          <a:xfrm>
            <a:off x="1735200" y="1600200"/>
            <a:ext cx="5673240" cy="4525920"/>
          </a:xfrm>
          <a:prstGeom prst="rect">
            <a:avLst/>
          </a:prstGeom>
          <a:ln>
            <a:noFill/>
          </a:ln>
        </p:spPr>
      </p:pic>
      <p:pic>
        <p:nvPicPr>
          <p:cNvPr id="38" name="Рисунок 37"/>
          <p:cNvPicPr/>
          <p:nvPr/>
        </p:nvPicPr>
        <p:blipFill>
          <a:blip r:embed="rId2"/>
          <a:stretch/>
        </p:blipFill>
        <p:spPr>
          <a:xfrm>
            <a:off x="1735200" y="1600200"/>
            <a:ext cx="5673240" cy="45259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</p:spPr>
        <p:txBody>
          <a:bodyPr lIns="90000" tIns="46800" rIns="90000" bIns="46800" anchor="ctr"/>
          <a:lstStyle/>
          <a:p>
            <a:pPr algn="ctr"/>
            <a:r>
              <a:rPr lang="ru-RU" sz="4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Для правки текста заголовка щёлкните мышью</a:t>
            </a:r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600" cy="4525920"/>
          </a:xfrm>
          <a:prstGeom prst="rect">
            <a:avLst/>
          </a:prstGeom>
        </p:spPr>
        <p:txBody>
          <a:bodyPr lIns="90000" tIns="46800" rIns="90000" bIns="46800"/>
          <a:lstStyle/>
          <a:p>
            <a:pPr marL="342720" indent="-342720">
              <a:buClr>
                <a:srgbClr val="000000"/>
              </a:buClr>
              <a:buFont typeface="Arial"/>
              <a:buChar char="•"/>
            </a:pPr>
            <a:r>
              <a:rPr lang="ru-RU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Для правки структуры щёлкните мышью</a:t>
            </a:r>
          </a:p>
          <a:p>
            <a:pPr marL="742680" lvl="1" indent="-285480">
              <a:buClr>
                <a:srgbClr val="000000"/>
              </a:buClr>
              <a:buFont typeface="Arial"/>
              <a:buChar char="–"/>
            </a:pPr>
            <a:r>
              <a:rPr lang="ru-RU" sz="2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Второй уровень структуры</a:t>
            </a:r>
          </a:p>
          <a:p>
            <a:pPr marL="1143000" lvl="2" indent="-228600">
              <a:buClr>
                <a:srgbClr val="000000"/>
              </a:buClr>
              <a:buFont typeface="Arial"/>
              <a:buChar char="•"/>
            </a:pPr>
            <a:r>
              <a:rPr lang="ru-RU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Третий уровень структуры</a:t>
            </a:r>
          </a:p>
          <a:p>
            <a:pPr marL="1600200" lvl="3" indent="-228600">
              <a:buClr>
                <a:srgbClr val="000000"/>
              </a:buClr>
              <a:buFont typeface="Arial"/>
              <a:buChar char="–"/>
            </a:pPr>
            <a:r>
              <a:rPr lang="ru-RU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Четвёртый уровень структуры</a:t>
            </a:r>
          </a:p>
          <a:p>
            <a:pPr marL="2057400" lvl="4" indent="-228600">
              <a:buClr>
                <a:srgbClr val="000000"/>
              </a:buClr>
              <a:buFont typeface="Arial"/>
              <a:buChar char="»"/>
            </a:pPr>
            <a:r>
              <a:rPr lang="ru-RU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Пятый уровень структуры</a:t>
            </a:r>
          </a:p>
          <a:p>
            <a:pPr marL="2057400" lvl="5" indent="-228600">
              <a:buClr>
                <a:srgbClr val="000000"/>
              </a:buClr>
              <a:buFont typeface="Arial"/>
              <a:buChar char="»"/>
            </a:pPr>
            <a:r>
              <a:rPr lang="ru-RU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Шестой уровень структуры</a:t>
            </a:r>
          </a:p>
          <a:p>
            <a:pPr marL="2057400" lvl="6" indent="-228600">
              <a:buClr>
                <a:srgbClr val="000000"/>
              </a:buClr>
              <a:buFont typeface="Arial"/>
              <a:buChar char="»"/>
            </a:pPr>
            <a:r>
              <a:rPr lang="ru-RU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Седьмой уровень структуры</a:t>
            </a: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456840" y="6244920"/>
            <a:ext cx="2133720" cy="476280"/>
          </a:xfrm>
          <a:prstGeom prst="rect">
            <a:avLst/>
          </a:prstGeom>
        </p:spPr>
        <p:txBody>
          <a:bodyPr lIns="90000" tIns="46800" rIns="90000" bIns="46800"/>
          <a:lstStyle/>
          <a:p>
            <a:r>
              <a:rPr lang="ru-RU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124080" y="6244920"/>
            <a:ext cx="2895840" cy="476280"/>
          </a:xfrm>
          <a:prstGeom prst="rect">
            <a:avLst/>
          </a:prstGeom>
        </p:spPr>
        <p:txBody>
          <a:bodyPr lIns="90000" tIns="46800" rIns="90000" bIns="46800"/>
          <a:lstStyle/>
          <a:p>
            <a:r>
              <a:rPr lang="ru-RU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6552720" y="6244920"/>
            <a:ext cx="2133720" cy="476280"/>
          </a:xfrm>
          <a:prstGeom prst="rect">
            <a:avLst/>
          </a:prstGeom>
        </p:spPr>
        <p:txBody>
          <a:bodyPr lIns="90000" tIns="46800" rIns="90000" bIns="46800"/>
          <a:lstStyle/>
          <a:p>
            <a:fld id="{55F4696B-F686-45CC-AA27-97DDA55EE89C}" type="slidenum">
              <a:rPr lang="ru-RU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pPr/>
              <a:t>‹#›</a:t>
            </a:fld>
            <a:endParaRPr lang="ru-RU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CustomShape 1"/>
          <p:cNvSpPr/>
          <p:nvPr/>
        </p:nvSpPr>
        <p:spPr>
          <a:xfrm>
            <a:off x="755640" y="378720"/>
            <a:ext cx="7373880" cy="4208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/>
          <a:lstStyle/>
          <a:p>
            <a:pPr algn="ctr">
              <a:lnSpc>
                <a:spcPct val="100000"/>
              </a:lnSpc>
            </a:pPr>
            <a:r>
              <a:rPr lang="en-US" sz="3200" b="1" spc="-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Theme </a:t>
            </a:r>
            <a:r>
              <a:rPr lang="en-US" sz="3200" b="1" spc="-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7</a:t>
            </a:r>
            <a:r>
              <a:rPr lang="ru-RU" sz="3200" b="1" strike="noStrike" spc="-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. </a:t>
            </a:r>
            <a:r>
              <a:rPr lang="en-US" sz="3200" b="1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GENERAL CHARACTERISTICS OF THE MARKET ECONOMY</a:t>
            </a:r>
            <a:endParaRPr lang="ru-RU" sz="2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r>
              <a:rPr lang="ru-RU" sz="1800" b="1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endParaRPr lang="ru-RU" sz="2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endParaRPr lang="ru-RU" sz="2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n-US" sz="2400" b="1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PLAN OF LECTURE </a:t>
            </a:r>
            <a:r>
              <a:rPr lang="ru-RU" sz="2400" b="1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:</a:t>
            </a:r>
            <a:endParaRPr lang="ru-RU" sz="2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2400" b="1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1. The essence and function of the market.</a:t>
            </a:r>
          </a:p>
          <a:p>
            <a:pPr>
              <a:lnSpc>
                <a:spcPct val="100000"/>
              </a:lnSpc>
            </a:pPr>
            <a:r>
              <a:rPr lang="en-US" sz="2400" b="1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2. Subjective-objective structure of the economy</a:t>
            </a:r>
          </a:p>
          <a:p>
            <a:pPr>
              <a:lnSpc>
                <a:spcPct val="100000"/>
              </a:lnSpc>
            </a:pPr>
            <a:r>
              <a:rPr lang="en-US" sz="2400" b="1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3. The elements of a market economy.</a:t>
            </a:r>
            <a:endParaRPr lang="ru-RU" sz="2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CustomShape 1"/>
          <p:cNvSpPr/>
          <p:nvPr/>
        </p:nvSpPr>
        <p:spPr>
          <a:xfrm>
            <a:off x="250920" y="2349360"/>
            <a:ext cx="8642160" cy="4084920"/>
          </a:xfrm>
          <a:prstGeom prst="rect">
            <a:avLst/>
          </a:prstGeom>
          <a:solidFill>
            <a:srgbClr val="BBE0E3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/>
          <a:lstStyle/>
          <a:p>
            <a:pPr marL="342720" indent="-342720">
              <a:lnSpc>
                <a:spcPct val="100000"/>
              </a:lnSpc>
            </a:pPr>
            <a:r>
              <a:rPr lang="en-US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1. Promotes more efficient use of resources;</a:t>
            </a:r>
          </a:p>
          <a:p>
            <a:pPr marL="342720" indent="-342720">
              <a:lnSpc>
                <a:spcPct val="100000"/>
              </a:lnSpc>
            </a:pPr>
            <a:r>
              <a:rPr lang="en-US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2. Flexible response and quick adaptation to changing</a:t>
            </a:r>
          </a:p>
          <a:p>
            <a:pPr marL="342720" indent="-342720">
              <a:lnSpc>
                <a:spcPct val="100000"/>
              </a:lnSpc>
            </a:pPr>
            <a:r>
              <a:rPr lang="en-US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production conditions;</a:t>
            </a:r>
          </a:p>
          <a:p>
            <a:pPr marL="342720" indent="-342720">
              <a:lnSpc>
                <a:spcPct val="100000"/>
              </a:lnSpc>
            </a:pPr>
            <a:r>
              <a:rPr lang="en-US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3. The optimal use of NTP when creating new products</a:t>
            </a:r>
          </a:p>
          <a:p>
            <a:pPr marL="342720" indent="-342720">
              <a:lnSpc>
                <a:spcPct val="100000"/>
              </a:lnSpc>
            </a:pPr>
            <a:r>
              <a:rPr lang="en-US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introduction of new technologies;</a:t>
            </a:r>
          </a:p>
          <a:p>
            <a:pPr marL="342720" indent="-342720">
              <a:lnSpc>
                <a:spcPct val="100000"/>
              </a:lnSpc>
            </a:pPr>
            <a:r>
              <a:rPr lang="en-US" b="1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4. Provides </a:t>
            </a:r>
            <a:r>
              <a:rPr lang="en-US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freedom of choice for consumers</a:t>
            </a:r>
          </a:p>
          <a:p>
            <a:pPr marL="342720" indent="-342720">
              <a:lnSpc>
                <a:spcPct val="100000"/>
              </a:lnSpc>
            </a:pPr>
            <a:r>
              <a:rPr lang="en-US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and manufacturers;</a:t>
            </a:r>
          </a:p>
          <a:p>
            <a:pPr marL="342720" indent="-342720">
              <a:lnSpc>
                <a:spcPct val="100000"/>
              </a:lnSpc>
            </a:pPr>
            <a:r>
              <a:rPr lang="en-US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5. Aims manufacturers to meet people's needs.</a:t>
            </a:r>
          </a:p>
          <a:p>
            <a:pPr marL="342720" indent="-342720">
              <a:lnSpc>
                <a:spcPct val="100000"/>
              </a:lnSpc>
            </a:pPr>
            <a:r>
              <a:rPr lang="en-US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  and improving product quality.</a:t>
            </a:r>
            <a:endParaRPr lang="ru-RU" sz="2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7" name="CustomShape 2"/>
          <p:cNvSpPr/>
          <p:nvPr/>
        </p:nvSpPr>
        <p:spPr>
          <a:xfrm>
            <a:off x="1476360" y="260280"/>
            <a:ext cx="6264360" cy="115092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/>
          <a:lstStyle/>
          <a:p>
            <a:pPr algn="ctr">
              <a:lnSpc>
                <a:spcPct val="100000"/>
              </a:lnSpc>
            </a:pPr>
            <a:r>
              <a:rPr lang="en-US" sz="2800" b="1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ADVANTAGE</a:t>
            </a:r>
            <a:r>
              <a:rPr lang="en-US" sz="2800" b="1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S OF THE MARKET</a:t>
            </a:r>
            <a:r>
              <a:rPr lang="ru-RU" sz="2800" b="1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 </a:t>
            </a:r>
            <a:endParaRPr lang="ru-RU" sz="2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8" name="Line 3"/>
          <p:cNvSpPr/>
          <p:nvPr/>
        </p:nvSpPr>
        <p:spPr>
          <a:xfrm>
            <a:off x="4643280" y="1413000"/>
            <a:ext cx="0" cy="936360"/>
          </a:xfrm>
          <a:prstGeom prst="line">
            <a:avLst/>
          </a:prstGeom>
          <a:ln w="9360">
            <a:solidFill>
              <a:srgbClr val="000000"/>
            </a:solidFill>
            <a:miter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extShape 1"/>
          <p:cNvSpPr txBox="1"/>
          <p:nvPr/>
        </p:nvSpPr>
        <p:spPr>
          <a:xfrm>
            <a:off x="457200" y="128520"/>
            <a:ext cx="8229600" cy="143460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0" name="TextShape 2"/>
          <p:cNvSpPr txBox="1"/>
          <p:nvPr/>
        </p:nvSpPr>
        <p:spPr>
          <a:xfrm>
            <a:off x="457200" y="1600200"/>
            <a:ext cx="8229600" cy="452592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1" name="CustomShape 3"/>
          <p:cNvSpPr/>
          <p:nvPr/>
        </p:nvSpPr>
        <p:spPr>
          <a:xfrm>
            <a:off x="539640" y="1628640"/>
            <a:ext cx="8209080" cy="4464360"/>
          </a:xfrm>
          <a:prstGeom prst="rect">
            <a:avLst/>
          </a:prstGeom>
          <a:solidFill>
            <a:srgbClr val="BBE0E3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/>
          <a:lstStyle/>
          <a:p>
            <a:pPr>
              <a:lnSpc>
                <a:spcPct val="100000"/>
              </a:lnSpc>
            </a:pPr>
            <a:r>
              <a:rPr lang="en-US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1. Does not contribute to the preservation of non-reproducible resources;</a:t>
            </a:r>
          </a:p>
          <a:p>
            <a:pPr>
              <a:lnSpc>
                <a:spcPct val="100000"/>
              </a:lnSpc>
            </a:pPr>
            <a:r>
              <a:rPr lang="en-US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2. It negatively affects the protection of the environment;</a:t>
            </a:r>
          </a:p>
          <a:p>
            <a:pPr>
              <a:lnSpc>
                <a:spcPct val="100000"/>
              </a:lnSpc>
            </a:pPr>
            <a:r>
              <a:rPr lang="en-US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3. Does not ensure the production of goods and services.</a:t>
            </a:r>
          </a:p>
          <a:p>
            <a:pPr>
              <a:lnSpc>
                <a:spcPct val="100000"/>
              </a:lnSpc>
            </a:pPr>
            <a:r>
              <a:rPr lang="en-US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collective use (dams, common transport);</a:t>
            </a:r>
          </a:p>
          <a:p>
            <a:pPr>
              <a:lnSpc>
                <a:spcPct val="100000"/>
              </a:lnSpc>
            </a:pPr>
            <a:r>
              <a:rPr lang="en-US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4. Does not guarantee the rights to work, rest, income;</a:t>
            </a:r>
          </a:p>
          <a:p>
            <a:pPr>
              <a:lnSpc>
                <a:spcPct val="100000"/>
              </a:lnSpc>
            </a:pPr>
            <a:r>
              <a:rPr lang="en-US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5. Does not contain mechanisms preventing the occurrence of</a:t>
            </a:r>
          </a:p>
          <a:p>
            <a:pPr>
              <a:lnSpc>
                <a:spcPct val="100000"/>
              </a:lnSpc>
            </a:pPr>
            <a:r>
              <a:rPr lang="en-US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  social justice;</a:t>
            </a:r>
          </a:p>
          <a:p>
            <a:pPr>
              <a:lnSpc>
                <a:spcPct val="100000"/>
              </a:lnSpc>
            </a:pPr>
            <a:r>
              <a:rPr lang="en-US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6. Does not guarantee full employment and stable price level.</a:t>
            </a:r>
            <a:endParaRPr lang="ru-RU" sz="2400" b="1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2" name="CustomShape 4"/>
          <p:cNvSpPr/>
          <p:nvPr/>
        </p:nvSpPr>
        <p:spPr>
          <a:xfrm>
            <a:off x="1258920" y="407848"/>
            <a:ext cx="6626160" cy="9810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/>
          <a:lstStyle/>
          <a:p>
            <a:pPr algn="ctr">
              <a:lnSpc>
                <a:spcPct val="100000"/>
              </a:lnSpc>
            </a:pPr>
            <a:endParaRPr lang="en-US" sz="2800" b="1" spc="-1" dirty="0" smtClean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  <a:p>
            <a:pPr algn="ctr">
              <a:lnSpc>
                <a:spcPct val="100000"/>
              </a:lnSpc>
            </a:pPr>
            <a:r>
              <a:rPr lang="en-US" sz="2800" b="1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DISADVANTAGE</a:t>
            </a:r>
            <a:r>
              <a:rPr lang="en-US" sz="2800" b="1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S OF THE MARKET</a:t>
            </a:r>
            <a:r>
              <a:rPr lang="ru-RU" sz="2800" b="1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 </a:t>
            </a:r>
            <a:endParaRPr lang="ru-RU" sz="24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</a:endParaRPr>
          </a:p>
          <a:p>
            <a:pPr algn="ctr">
              <a:lnSpc>
                <a:spcPct val="100000"/>
              </a:lnSpc>
            </a:pPr>
            <a:r>
              <a:rPr lang="ru-RU" sz="2800" b="1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 </a:t>
            </a:r>
            <a:endParaRPr lang="ru-RU" sz="2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3" name="Line 5"/>
          <p:cNvSpPr/>
          <p:nvPr/>
        </p:nvSpPr>
        <p:spPr>
          <a:xfrm>
            <a:off x="4572000" y="1197000"/>
            <a:ext cx="0" cy="576360"/>
          </a:xfrm>
          <a:prstGeom prst="line">
            <a:avLst/>
          </a:prstGeom>
          <a:ln w="9360">
            <a:solidFill>
              <a:srgbClr val="000000"/>
            </a:solidFill>
            <a:miter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TextShape 1"/>
          <p:cNvSpPr txBox="1"/>
          <p:nvPr/>
        </p:nvSpPr>
        <p:spPr>
          <a:xfrm>
            <a:off x="0" y="24840"/>
            <a:ext cx="9144000" cy="109368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ctr"/>
            <a:r>
              <a:rPr lang="en-US" sz="3200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CONDITIONS OF FORMATION OF MARKET RELATIONS</a:t>
            </a:r>
            <a:endParaRPr lang="ru-RU" sz="4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5" name="CustomShape 2"/>
          <p:cNvSpPr/>
          <p:nvPr/>
        </p:nvSpPr>
        <p:spPr>
          <a:xfrm>
            <a:off x="0" y="1484280"/>
            <a:ext cx="2771640" cy="79236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/>
          <a:lstStyle/>
          <a:p>
            <a:pPr algn="ctr">
              <a:lnSpc>
                <a:spcPct val="100000"/>
              </a:lnSpc>
            </a:pPr>
            <a:r>
              <a:rPr lang="en-US" sz="2000" b="1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Organizationally</a:t>
            </a:r>
          </a:p>
          <a:p>
            <a:pPr algn="ctr">
              <a:lnSpc>
                <a:spcPct val="100000"/>
              </a:lnSpc>
            </a:pPr>
            <a:r>
              <a:rPr lang="en-US" sz="2000" b="1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-</a:t>
            </a:r>
            <a:r>
              <a:rPr lang="ru-RU" sz="2000" b="1" strike="noStrike" spc="-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 </a:t>
            </a:r>
            <a:r>
              <a:rPr lang="en-US" sz="2000" b="1" strike="noStrike" spc="-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economic</a:t>
            </a:r>
            <a:endParaRPr lang="ru-RU" sz="2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6" name="CustomShape 3"/>
          <p:cNvSpPr/>
          <p:nvPr/>
        </p:nvSpPr>
        <p:spPr>
          <a:xfrm>
            <a:off x="3202200" y="1351080"/>
            <a:ext cx="2449440" cy="105876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/>
          <a:lstStyle/>
          <a:p>
            <a:pPr algn="ctr"/>
            <a:r>
              <a:rPr lang="en-US" sz="2000" b="1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Legal</a:t>
            </a:r>
            <a:endParaRPr lang="ru-RU" sz="2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7" name="CustomShape 4"/>
          <p:cNvSpPr/>
          <p:nvPr/>
        </p:nvSpPr>
        <p:spPr>
          <a:xfrm>
            <a:off x="6012000" y="1484280"/>
            <a:ext cx="3132000" cy="72072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/>
          <a:lstStyle/>
          <a:p>
            <a:pPr algn="ctr"/>
            <a:r>
              <a:rPr lang="en-US" sz="2000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Social</a:t>
            </a:r>
            <a:endParaRPr lang="ru-RU" sz="2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8" name="CustomShape 5"/>
          <p:cNvSpPr/>
          <p:nvPr/>
        </p:nvSpPr>
        <p:spPr>
          <a:xfrm>
            <a:off x="0" y="2852640"/>
            <a:ext cx="2556000" cy="3529080"/>
          </a:xfrm>
          <a:prstGeom prst="rect">
            <a:avLst/>
          </a:prstGeom>
          <a:solidFill>
            <a:srgbClr val="BBE0E3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/>
          <a:lstStyle/>
          <a:p>
            <a:r>
              <a:rPr lang="ru-RU" sz="1800" b="1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endParaRPr lang="ru-RU" sz="2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lang="ru-RU" sz="1800" b="1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endParaRPr lang="ru-RU" sz="2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lang="ru-RU" sz="1800" b="1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endParaRPr lang="ru-RU" sz="2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lang="ru-RU" sz="1800" b="1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endParaRPr lang="ru-RU" sz="2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lang="en-US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3. </a:t>
            </a:r>
            <a:r>
              <a:rPr lang="en-US" b="1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Development of</a:t>
            </a:r>
            <a:endParaRPr lang="en-US" b="1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</a:endParaRPr>
          </a:p>
          <a:p>
            <a:r>
              <a:rPr lang="en-US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competition</a:t>
            </a:r>
            <a:endParaRPr lang="ru-RU" sz="2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9" name="CustomShape 6"/>
          <p:cNvSpPr/>
          <p:nvPr/>
        </p:nvSpPr>
        <p:spPr>
          <a:xfrm>
            <a:off x="3094920" y="2852640"/>
            <a:ext cx="2664000" cy="3672000"/>
          </a:xfrm>
          <a:prstGeom prst="rect">
            <a:avLst/>
          </a:prstGeom>
          <a:solidFill>
            <a:srgbClr val="BBE0E3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/>
          <a:lstStyle/>
          <a:p>
            <a:pPr algn="ctr"/>
            <a:endParaRPr lang="ru-RU" sz="2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endParaRPr lang="ru-RU" sz="2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endParaRPr lang="ru-RU" sz="2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endParaRPr lang="ru-RU" sz="2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endParaRPr lang="ru-RU" sz="2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endParaRPr lang="ru-RU" sz="2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r>
              <a:rPr lang="en-US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Legal</a:t>
            </a:r>
          </a:p>
          <a:p>
            <a:pPr algn="ctr"/>
            <a:r>
              <a:rPr lang="en-US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market regulation</a:t>
            </a:r>
            <a:r>
              <a:rPr lang="ru-RU" sz="1800" b="1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endParaRPr lang="en-US" sz="1800" b="1" strike="noStrike" spc="-1" dirty="0" smtClean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endParaRPr lang="ru-RU" sz="2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r>
              <a:rPr lang="en-US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Regulatory objectives:</a:t>
            </a:r>
          </a:p>
          <a:p>
            <a:pPr algn="ctr"/>
            <a:r>
              <a:rPr lang="en-US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fight against corruption</a:t>
            </a:r>
          </a:p>
          <a:p>
            <a:pPr algn="ctr"/>
            <a:r>
              <a:rPr lang="en-US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fighting with</a:t>
            </a:r>
          </a:p>
          <a:p>
            <a:pPr algn="ctr"/>
            <a:r>
              <a:rPr lang="en-US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by default</a:t>
            </a:r>
          </a:p>
          <a:p>
            <a:pPr algn="ctr"/>
            <a:r>
              <a:rPr lang="en-US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commitments</a:t>
            </a:r>
            <a:r>
              <a:rPr lang="ru-RU" sz="1800" b="1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endParaRPr lang="ru-RU" sz="2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r>
              <a:rPr lang="ru-RU" sz="1800" b="1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endParaRPr lang="ru-RU" sz="2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endParaRPr lang="ru-RU" sz="2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endParaRPr lang="ru-RU" sz="2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endParaRPr lang="ru-RU" sz="2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endParaRPr lang="ru-RU" sz="2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0" name="CustomShape 7"/>
          <p:cNvSpPr/>
          <p:nvPr/>
        </p:nvSpPr>
        <p:spPr>
          <a:xfrm>
            <a:off x="6300720" y="2781360"/>
            <a:ext cx="2843280" cy="3529080"/>
          </a:xfrm>
          <a:prstGeom prst="rect">
            <a:avLst/>
          </a:prstGeom>
          <a:solidFill>
            <a:srgbClr val="BBE0E3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1" name="CustomShape 8"/>
          <p:cNvSpPr/>
          <p:nvPr/>
        </p:nvSpPr>
        <p:spPr>
          <a:xfrm>
            <a:off x="0" y="3068640"/>
            <a:ext cx="2484360" cy="916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/>
          <a:lstStyle/>
          <a:p>
            <a:r>
              <a:rPr lang="en-US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1. Variety</a:t>
            </a:r>
          </a:p>
          <a:p>
            <a:r>
              <a:rPr lang="en-US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ownership forms</a:t>
            </a:r>
            <a:endParaRPr lang="ru-RU" sz="2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2" name="CustomShape 9"/>
          <p:cNvSpPr/>
          <p:nvPr/>
        </p:nvSpPr>
        <p:spPr>
          <a:xfrm>
            <a:off x="0" y="3860640"/>
            <a:ext cx="2313000" cy="916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/>
          <a:lstStyle/>
          <a:p>
            <a:r>
              <a:rPr lang="en-US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2. Creation</a:t>
            </a:r>
          </a:p>
          <a:p>
            <a:r>
              <a:rPr lang="en-US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  market</a:t>
            </a:r>
          </a:p>
          <a:p>
            <a:r>
              <a:rPr lang="en-US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infrastructure</a:t>
            </a:r>
            <a:endParaRPr lang="ru-RU" sz="2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3" name="CustomShape 10"/>
          <p:cNvSpPr/>
          <p:nvPr/>
        </p:nvSpPr>
        <p:spPr>
          <a:xfrm>
            <a:off x="2160" y="5444640"/>
            <a:ext cx="2265480" cy="642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/>
          <a:lstStyle/>
          <a:p>
            <a:pPr algn="just"/>
            <a:r>
              <a:rPr lang="en-US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4. Free</a:t>
            </a:r>
          </a:p>
          <a:p>
            <a:pPr algn="just"/>
            <a:r>
              <a:rPr lang="en-US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  pricing</a:t>
            </a:r>
            <a:endParaRPr lang="ru-RU" sz="2400" b="1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4" name="CustomShape 11"/>
          <p:cNvSpPr/>
          <p:nvPr/>
        </p:nvSpPr>
        <p:spPr>
          <a:xfrm>
            <a:off x="6300720" y="2924280"/>
            <a:ext cx="2843280" cy="642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/>
          <a:lstStyle/>
          <a:p>
            <a:r>
              <a:rPr lang="en-US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1. Providing social guarantees</a:t>
            </a:r>
            <a:r>
              <a:rPr lang="ru-RU" sz="1800" b="1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.</a:t>
            </a:r>
            <a:endParaRPr lang="ru-RU" sz="2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5" name="CustomShape 12"/>
          <p:cNvSpPr/>
          <p:nvPr/>
        </p:nvSpPr>
        <p:spPr>
          <a:xfrm>
            <a:off x="6337259" y="3789602"/>
            <a:ext cx="2843280" cy="1465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/>
          <a:lstStyle/>
          <a:p>
            <a:r>
              <a:rPr lang="en-US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2.Support</a:t>
            </a:r>
          </a:p>
          <a:p>
            <a:r>
              <a:rPr lang="en-US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disabled</a:t>
            </a:r>
          </a:p>
          <a:p>
            <a:r>
              <a:rPr lang="en-US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and socially vulnerable</a:t>
            </a:r>
          </a:p>
          <a:p>
            <a:r>
              <a:rPr lang="en-US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members of society</a:t>
            </a:r>
            <a:endParaRPr lang="ru-RU" sz="2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6" name="CustomShape 13"/>
          <p:cNvSpPr/>
          <p:nvPr/>
        </p:nvSpPr>
        <p:spPr>
          <a:xfrm>
            <a:off x="6337259" y="5151482"/>
            <a:ext cx="2590920" cy="916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/>
          <a:lstStyle/>
          <a:p>
            <a:r>
              <a:rPr lang="en-US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3. Social </a:t>
            </a:r>
            <a:r>
              <a:rPr lang="en-US" b="1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support for the unemployed</a:t>
            </a:r>
            <a:endParaRPr lang="ru-RU" sz="2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7" name="Line 14"/>
          <p:cNvSpPr/>
          <p:nvPr/>
        </p:nvSpPr>
        <p:spPr>
          <a:xfrm>
            <a:off x="1403280" y="2349360"/>
            <a:ext cx="0" cy="574920"/>
          </a:xfrm>
          <a:prstGeom prst="line">
            <a:avLst/>
          </a:prstGeom>
          <a:ln w="9360">
            <a:solidFill>
              <a:srgbClr val="000000"/>
            </a:solidFill>
            <a:miter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8" name="Line 15"/>
          <p:cNvSpPr/>
          <p:nvPr/>
        </p:nvSpPr>
        <p:spPr>
          <a:xfrm>
            <a:off x="4426920" y="2421000"/>
            <a:ext cx="0" cy="431640"/>
          </a:xfrm>
          <a:prstGeom prst="line">
            <a:avLst/>
          </a:prstGeom>
          <a:ln w="9360">
            <a:solidFill>
              <a:srgbClr val="000000"/>
            </a:solidFill>
            <a:miter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9" name="Line 16"/>
          <p:cNvSpPr/>
          <p:nvPr/>
        </p:nvSpPr>
        <p:spPr>
          <a:xfrm>
            <a:off x="7596360" y="2205000"/>
            <a:ext cx="0" cy="576360"/>
          </a:xfrm>
          <a:prstGeom prst="line">
            <a:avLst/>
          </a:prstGeom>
          <a:ln w="9360">
            <a:solidFill>
              <a:srgbClr val="000000"/>
            </a:solidFill>
            <a:miter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CustomShape 1"/>
          <p:cNvSpPr/>
          <p:nvPr/>
        </p:nvSpPr>
        <p:spPr>
          <a:xfrm>
            <a:off x="42401" y="480116"/>
            <a:ext cx="914400" cy="6329768"/>
          </a:xfrm>
          <a:prstGeom prst="rect">
            <a:avLst/>
          </a:prstGeom>
          <a:solidFill>
            <a:srgbClr val="BBE0E3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/>
          <a:lstStyle/>
          <a:p>
            <a:pPr algn="ctr"/>
            <a:r>
              <a:rPr lang="en-US" sz="2400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M</a:t>
            </a:r>
            <a:endParaRPr lang="ru-RU" sz="2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r>
              <a:rPr lang="en-US" sz="2400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A</a:t>
            </a:r>
            <a:endParaRPr lang="ru-RU" sz="2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r>
              <a:rPr lang="en-US" sz="2400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R</a:t>
            </a:r>
            <a:endParaRPr lang="ru-RU" sz="2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r>
              <a:rPr lang="en-US" sz="2400" b="1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K</a:t>
            </a:r>
            <a:endParaRPr lang="ru-RU" sz="2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r>
              <a:rPr lang="en-US" sz="2400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E</a:t>
            </a:r>
            <a:endParaRPr lang="ru-RU" sz="2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r>
              <a:rPr lang="en-US" sz="2400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</a:t>
            </a:r>
            <a:endParaRPr lang="ru-RU" sz="2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r>
              <a:rPr lang="ru-RU" sz="2400" b="1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endParaRPr lang="ru-RU" sz="2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r>
              <a:rPr lang="en-US" sz="2400" b="1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</a:t>
            </a:r>
            <a:r>
              <a:rPr lang="ru-RU" sz="2400" b="1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endParaRPr lang="ru-RU" sz="2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r>
              <a:rPr lang="en-US" sz="2400" b="1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U</a:t>
            </a:r>
            <a:r>
              <a:rPr lang="ru-RU" sz="2400" b="1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endParaRPr lang="ru-RU" sz="2400" b="0" strike="noStrike" spc="-1" dirty="0" smtClean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r>
              <a:rPr lang="en-US" sz="2400" b="1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N</a:t>
            </a:r>
            <a:endParaRPr lang="ru-RU" sz="2400" b="0" strike="noStrike" spc="-1" dirty="0" smtClean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r>
              <a:rPr lang="en-US" sz="2400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</a:t>
            </a:r>
            <a:endParaRPr lang="ru-RU" sz="2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r>
              <a:rPr lang="en-US" sz="2400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</a:t>
            </a:r>
            <a:endParaRPr lang="ru-RU" sz="2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r>
              <a:rPr lang="en-US" sz="2400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I</a:t>
            </a:r>
            <a:endParaRPr lang="ru-RU" sz="2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r>
              <a:rPr lang="en-US" sz="2400" b="1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O</a:t>
            </a:r>
          </a:p>
          <a:p>
            <a:pPr algn="ctr"/>
            <a:r>
              <a:rPr lang="en-US" sz="2400" b="1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N</a:t>
            </a:r>
          </a:p>
          <a:p>
            <a:pPr algn="ctr"/>
            <a:r>
              <a:rPr lang="en-US" sz="2400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</a:t>
            </a:r>
            <a:endParaRPr lang="ru-RU" sz="2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r>
              <a:rPr lang="ru-RU" sz="2400" b="1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endParaRPr lang="ru-RU" sz="2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1" name="CustomShape 2"/>
          <p:cNvSpPr/>
          <p:nvPr/>
        </p:nvSpPr>
        <p:spPr>
          <a:xfrm flipH="1">
            <a:off x="1834560" y="333360"/>
            <a:ext cx="7057800" cy="1052640"/>
          </a:xfrm>
          <a:prstGeom prst="rect">
            <a:avLst/>
          </a:prstGeom>
          <a:solidFill>
            <a:srgbClr val="BBE0E3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/>
          <a:lstStyle/>
          <a:p>
            <a:pPr algn="ctr"/>
            <a:r>
              <a:rPr lang="en-US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The function of self-regulation of commodity production</a:t>
            </a:r>
          </a:p>
          <a:p>
            <a:pPr algn="ctr"/>
            <a:r>
              <a:rPr lang="en-US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Regulation occurs through the purchase </a:t>
            </a:r>
            <a:endParaRPr lang="ru-RU" b="1" spc="-1" dirty="0" smtClean="0">
              <a:solidFill>
                <a:srgbClr val="000000"/>
              </a:solidFill>
              <a:uFill>
                <a:solidFill>
                  <a:srgbClr val="FFFFFF"/>
                </a:solidFill>
              </a:uFill>
            </a:endParaRPr>
          </a:p>
          <a:p>
            <a:pPr algn="ctr"/>
            <a:r>
              <a:rPr lang="en-US" b="1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and </a:t>
            </a:r>
            <a:r>
              <a:rPr lang="en-US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sale of goods and services.</a:t>
            </a:r>
            <a:r>
              <a:rPr lang="ru-RU" sz="1800" b="1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endParaRPr lang="ru-RU" sz="2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2" name="CustomShape 3"/>
          <p:cNvSpPr/>
          <p:nvPr/>
        </p:nvSpPr>
        <p:spPr>
          <a:xfrm>
            <a:off x="1908000" y="1628640"/>
            <a:ext cx="6985080" cy="1224000"/>
          </a:xfrm>
          <a:prstGeom prst="rect">
            <a:avLst/>
          </a:prstGeom>
          <a:solidFill>
            <a:srgbClr val="BBE0E3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/>
          <a:lstStyle/>
          <a:p>
            <a:pPr algn="ctr"/>
            <a:r>
              <a:rPr lang="en-US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Stimulating function.</a:t>
            </a:r>
          </a:p>
          <a:p>
            <a:pPr algn="ctr"/>
            <a:r>
              <a:rPr lang="en-US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Encourages manufacturers to create the necessary</a:t>
            </a:r>
          </a:p>
          <a:p>
            <a:pPr algn="ctr"/>
            <a:r>
              <a:rPr lang="en-US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  least cost products</a:t>
            </a:r>
          </a:p>
          <a:p>
            <a:pPr algn="ctr"/>
            <a:r>
              <a:rPr lang="en-US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and getting higher returns.</a:t>
            </a:r>
            <a:endParaRPr lang="ru-RU" sz="2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3" name="CustomShape 4"/>
          <p:cNvSpPr/>
          <p:nvPr/>
        </p:nvSpPr>
        <p:spPr>
          <a:xfrm>
            <a:off x="1979640" y="2997360"/>
            <a:ext cx="6910200" cy="718920"/>
          </a:xfrm>
          <a:prstGeom prst="rect">
            <a:avLst/>
          </a:prstGeom>
          <a:solidFill>
            <a:srgbClr val="BBE0E3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/>
          <a:lstStyle/>
          <a:p>
            <a:pPr algn="ctr"/>
            <a:r>
              <a:rPr lang="en-US" sz="2000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The function of cost accounting for production</a:t>
            </a:r>
            <a:r>
              <a:rPr lang="ru-RU" sz="1800" b="1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.</a:t>
            </a:r>
            <a:endParaRPr lang="ru-RU" sz="2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4" name="CustomShape 5"/>
          <p:cNvSpPr/>
          <p:nvPr/>
        </p:nvSpPr>
        <p:spPr>
          <a:xfrm>
            <a:off x="2050920" y="3933720"/>
            <a:ext cx="6842160" cy="576360"/>
          </a:xfrm>
          <a:prstGeom prst="rect">
            <a:avLst/>
          </a:prstGeom>
          <a:solidFill>
            <a:srgbClr val="BBE0E3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/>
          <a:lstStyle/>
          <a:p>
            <a:pPr algn="ctr"/>
            <a:r>
              <a:rPr lang="en-US" sz="2000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Regulatory function.</a:t>
            </a:r>
            <a:endParaRPr lang="ru-RU" sz="2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5" name="CustomShape 6"/>
          <p:cNvSpPr/>
          <p:nvPr/>
        </p:nvSpPr>
        <p:spPr>
          <a:xfrm>
            <a:off x="2050920" y="4797360"/>
            <a:ext cx="6769080" cy="576360"/>
          </a:xfrm>
          <a:prstGeom prst="rect">
            <a:avLst/>
          </a:prstGeom>
          <a:solidFill>
            <a:srgbClr val="BBE0E3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/>
          <a:lstStyle/>
          <a:p>
            <a:pPr algn="ctr"/>
            <a:r>
              <a:rPr lang="en-US" sz="2000" b="1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Sanation</a:t>
            </a:r>
            <a:r>
              <a:rPr lang="en-US" sz="2000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 function</a:t>
            </a:r>
            <a:endParaRPr lang="ru-RU" sz="2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6" name="Line 7"/>
          <p:cNvSpPr/>
          <p:nvPr/>
        </p:nvSpPr>
        <p:spPr>
          <a:xfrm flipV="1">
            <a:off x="900000" y="764640"/>
            <a:ext cx="935280" cy="3024360"/>
          </a:xfrm>
          <a:prstGeom prst="line">
            <a:avLst/>
          </a:prstGeom>
          <a:ln w="9360">
            <a:solidFill>
              <a:srgbClr val="000000"/>
            </a:solidFill>
            <a:miter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7" name="Line 8"/>
          <p:cNvSpPr/>
          <p:nvPr/>
        </p:nvSpPr>
        <p:spPr>
          <a:xfrm flipV="1">
            <a:off x="900000" y="2276280"/>
            <a:ext cx="1008000" cy="1439640"/>
          </a:xfrm>
          <a:prstGeom prst="line">
            <a:avLst/>
          </a:prstGeom>
          <a:ln w="9360">
            <a:solidFill>
              <a:srgbClr val="000000"/>
            </a:solidFill>
            <a:miter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8" name="Line 9"/>
          <p:cNvSpPr/>
          <p:nvPr/>
        </p:nvSpPr>
        <p:spPr>
          <a:xfrm flipV="1">
            <a:off x="900000" y="3429000"/>
            <a:ext cx="1008000" cy="287280"/>
          </a:xfrm>
          <a:prstGeom prst="line">
            <a:avLst/>
          </a:prstGeom>
          <a:ln w="9360">
            <a:solidFill>
              <a:srgbClr val="000000"/>
            </a:solidFill>
            <a:miter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9" name="Line 10"/>
          <p:cNvSpPr/>
          <p:nvPr/>
        </p:nvSpPr>
        <p:spPr>
          <a:xfrm>
            <a:off x="826920" y="3645000"/>
            <a:ext cx="1152720" cy="1439640"/>
          </a:xfrm>
          <a:prstGeom prst="line">
            <a:avLst/>
          </a:prstGeom>
          <a:ln w="9360">
            <a:solidFill>
              <a:srgbClr val="000000"/>
            </a:solidFill>
            <a:miter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0" name="Line 11"/>
          <p:cNvSpPr/>
          <p:nvPr/>
        </p:nvSpPr>
        <p:spPr>
          <a:xfrm>
            <a:off x="900000" y="3645000"/>
            <a:ext cx="1224000" cy="2376360"/>
          </a:xfrm>
          <a:prstGeom prst="line">
            <a:avLst/>
          </a:prstGeom>
          <a:ln w="9360">
            <a:solidFill>
              <a:srgbClr val="000000"/>
            </a:solidFill>
            <a:miter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1" name="CustomShape 12"/>
          <p:cNvSpPr/>
          <p:nvPr/>
        </p:nvSpPr>
        <p:spPr>
          <a:xfrm>
            <a:off x="2124000" y="5805360"/>
            <a:ext cx="6769080" cy="503280"/>
          </a:xfrm>
          <a:prstGeom prst="rect">
            <a:avLst/>
          </a:prstGeom>
          <a:solidFill>
            <a:srgbClr val="BBE0E3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/>
          <a:lstStyle/>
          <a:p>
            <a:pPr algn="ctr"/>
            <a:r>
              <a:rPr lang="en-US" sz="2000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Informational</a:t>
            </a:r>
            <a:endParaRPr lang="ru-RU" sz="2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2" name="Line 13"/>
          <p:cNvSpPr/>
          <p:nvPr/>
        </p:nvSpPr>
        <p:spPr>
          <a:xfrm>
            <a:off x="900000" y="3716280"/>
            <a:ext cx="1150920" cy="576360"/>
          </a:xfrm>
          <a:prstGeom prst="line">
            <a:avLst/>
          </a:prstGeom>
          <a:ln w="9360">
            <a:solidFill>
              <a:srgbClr val="000000"/>
            </a:solidFill>
            <a:miter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CustomShape 1"/>
          <p:cNvSpPr/>
          <p:nvPr/>
        </p:nvSpPr>
        <p:spPr>
          <a:xfrm>
            <a:off x="1258920" y="-1080"/>
            <a:ext cx="6697800" cy="1068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/>
          <a:lstStyle/>
          <a:p>
            <a:pPr algn="ctr">
              <a:lnSpc>
                <a:spcPct val="100000"/>
              </a:lnSpc>
            </a:pPr>
            <a:r>
              <a:rPr lang="en-US" sz="3200" b="1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바탕"/>
              </a:rPr>
              <a:t>MARKET TURNOVER.</a:t>
            </a:r>
            <a:r>
              <a:rPr lang="ru-RU" sz="3200" b="1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바탕"/>
              </a:rPr>
              <a:t> </a:t>
            </a:r>
            <a:endParaRPr lang="ru-RU" sz="2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4" name="CustomShape 2"/>
          <p:cNvSpPr/>
          <p:nvPr/>
        </p:nvSpPr>
        <p:spPr>
          <a:xfrm>
            <a:off x="0" y="3317760"/>
            <a:ext cx="184320" cy="366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5" name="CustomShape 3"/>
          <p:cNvSpPr/>
          <p:nvPr/>
        </p:nvSpPr>
        <p:spPr>
          <a:xfrm>
            <a:off x="0" y="2924280"/>
            <a:ext cx="1851120" cy="914400"/>
          </a:xfrm>
          <a:prstGeom prst="rect">
            <a:avLst/>
          </a:prstGeom>
          <a:solidFill>
            <a:srgbClr val="BBE0E3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/>
          <a:lstStyle/>
          <a:p>
            <a:pPr algn="ctr"/>
            <a:r>
              <a:rPr lang="en-US" sz="2400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firms</a:t>
            </a:r>
            <a:r>
              <a:rPr lang="ru-RU" sz="2400" b="1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endParaRPr lang="ru-RU" sz="2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6" name="CustomShape 4"/>
          <p:cNvSpPr/>
          <p:nvPr/>
        </p:nvSpPr>
        <p:spPr>
          <a:xfrm rot="10800000" flipV="1">
            <a:off x="2700360" y="1124640"/>
            <a:ext cx="3887640" cy="863640"/>
          </a:xfrm>
          <a:prstGeom prst="rect">
            <a:avLst/>
          </a:prstGeom>
          <a:solidFill>
            <a:srgbClr val="BBE0E3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/>
          <a:lstStyle/>
          <a:p>
            <a:pPr algn="ctr"/>
            <a:r>
              <a:rPr lang="en-US" sz="2400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Resource market</a:t>
            </a:r>
            <a:r>
              <a:rPr lang="ru-RU" sz="2400" b="1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endParaRPr lang="ru-RU" sz="2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7" name="CustomShape 5"/>
          <p:cNvSpPr/>
          <p:nvPr/>
        </p:nvSpPr>
        <p:spPr>
          <a:xfrm>
            <a:off x="5867280" y="2852640"/>
            <a:ext cx="3276720" cy="914400"/>
          </a:xfrm>
          <a:prstGeom prst="rect">
            <a:avLst/>
          </a:prstGeom>
          <a:solidFill>
            <a:srgbClr val="BBE0E3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/>
          <a:lstStyle/>
          <a:p>
            <a:pPr algn="ctr"/>
            <a:r>
              <a:rPr lang="en-US" sz="2400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Households</a:t>
            </a:r>
            <a:r>
              <a:rPr lang="ru-RU" sz="2400" b="1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endParaRPr lang="ru-RU" sz="2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8" name="CustomShape 6"/>
          <p:cNvSpPr/>
          <p:nvPr/>
        </p:nvSpPr>
        <p:spPr>
          <a:xfrm>
            <a:off x="2484360" y="5013360"/>
            <a:ext cx="4751640" cy="1224000"/>
          </a:xfrm>
          <a:prstGeom prst="rect">
            <a:avLst/>
          </a:prstGeom>
          <a:solidFill>
            <a:srgbClr val="BBE0E3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/>
          <a:lstStyle/>
          <a:p>
            <a:pPr algn="ctr"/>
            <a:r>
              <a:rPr lang="en-US" sz="2400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Consumer goods market</a:t>
            </a:r>
            <a:r>
              <a:rPr lang="ru-RU" sz="24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endParaRPr lang="ru-RU" sz="2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r>
              <a:rPr lang="ru-RU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</a:p>
        </p:txBody>
      </p:sp>
      <p:sp>
        <p:nvSpPr>
          <p:cNvPr id="89" name="Line 7"/>
          <p:cNvSpPr/>
          <p:nvPr/>
        </p:nvSpPr>
        <p:spPr>
          <a:xfrm flipH="1">
            <a:off x="826560" y="1557360"/>
            <a:ext cx="1800360" cy="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0" name="Line 8"/>
          <p:cNvSpPr/>
          <p:nvPr/>
        </p:nvSpPr>
        <p:spPr>
          <a:xfrm>
            <a:off x="826920" y="1628640"/>
            <a:ext cx="0" cy="136872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1" name="Line 9"/>
          <p:cNvSpPr/>
          <p:nvPr/>
        </p:nvSpPr>
        <p:spPr>
          <a:xfrm>
            <a:off x="900000" y="3933720"/>
            <a:ext cx="0" cy="172728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2" name="Line 10"/>
          <p:cNvSpPr/>
          <p:nvPr/>
        </p:nvSpPr>
        <p:spPr>
          <a:xfrm>
            <a:off x="971640" y="5661000"/>
            <a:ext cx="1439640" cy="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3" name="Line 11"/>
          <p:cNvSpPr/>
          <p:nvPr/>
        </p:nvSpPr>
        <p:spPr>
          <a:xfrm>
            <a:off x="6588000" y="1557360"/>
            <a:ext cx="1368720" cy="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4" name="Line 12"/>
          <p:cNvSpPr/>
          <p:nvPr/>
        </p:nvSpPr>
        <p:spPr>
          <a:xfrm>
            <a:off x="7956720" y="1557360"/>
            <a:ext cx="0" cy="122400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5" name="Line 13"/>
          <p:cNvSpPr/>
          <p:nvPr/>
        </p:nvSpPr>
        <p:spPr>
          <a:xfrm>
            <a:off x="8172360" y="3789360"/>
            <a:ext cx="0" cy="165564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6" name="Line 14"/>
          <p:cNvSpPr/>
          <p:nvPr/>
        </p:nvSpPr>
        <p:spPr>
          <a:xfrm flipH="1">
            <a:off x="7235640" y="5445000"/>
            <a:ext cx="865080" cy="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CustomShape 1"/>
          <p:cNvSpPr/>
          <p:nvPr/>
        </p:nvSpPr>
        <p:spPr>
          <a:xfrm>
            <a:off x="324000" y="403920"/>
            <a:ext cx="8759160" cy="520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/>
          <a:lstStyle/>
          <a:p>
            <a:pPr algn="ctr"/>
            <a:r>
              <a:rPr lang="en-US" sz="2800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Subjective-objective structure of the economy</a:t>
            </a:r>
            <a:endParaRPr lang="ru-RU" sz="2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8" name="CustomShape 2"/>
          <p:cNvSpPr/>
          <p:nvPr/>
        </p:nvSpPr>
        <p:spPr>
          <a:xfrm>
            <a:off x="250920" y="1052640"/>
            <a:ext cx="8569080" cy="1439640"/>
          </a:xfrm>
          <a:prstGeom prst="rect">
            <a:avLst/>
          </a:prstGeom>
          <a:solidFill>
            <a:srgbClr val="BBE0E3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/>
          <a:lstStyle/>
          <a:p>
            <a:pPr algn="ctr"/>
            <a:r>
              <a:rPr lang="en-US" sz="2400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SUBJECTS, of the market are:</a:t>
            </a:r>
          </a:p>
          <a:p>
            <a:pPr algn="ctr"/>
            <a:r>
              <a:rPr lang="en-US" sz="2400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households</a:t>
            </a:r>
          </a:p>
          <a:p>
            <a:pPr algn="ctr"/>
            <a:r>
              <a:rPr lang="en-US" sz="2400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firms</a:t>
            </a:r>
          </a:p>
          <a:p>
            <a:pPr algn="ctr"/>
            <a:r>
              <a:rPr lang="en-US" sz="2400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state.</a:t>
            </a:r>
            <a:endParaRPr lang="ru-RU" sz="2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9" name="CustomShape 3"/>
          <p:cNvSpPr/>
          <p:nvPr/>
        </p:nvSpPr>
        <p:spPr>
          <a:xfrm>
            <a:off x="0" y="3138480"/>
            <a:ext cx="9437040" cy="2654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/>
          <a:lstStyle/>
          <a:p>
            <a:r>
              <a:rPr lang="en-US" sz="2400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Household - economic unit</a:t>
            </a:r>
          </a:p>
          <a:p>
            <a:r>
              <a:rPr lang="en-US" sz="2400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  in the composition of one or several persons, which </a:t>
            </a:r>
            <a:r>
              <a:rPr lang="ru-RU" sz="24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:</a:t>
            </a:r>
            <a:endParaRPr lang="ru-RU" sz="2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>
              <a:buClr>
                <a:srgbClr val="000000"/>
              </a:buClr>
              <a:buFont typeface="Arial"/>
              <a:buChar char="•"/>
            </a:pPr>
            <a:r>
              <a:rPr lang="en-US" sz="24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ea typeface="Arial"/>
              </a:rPr>
              <a:t>ensures the reproduction of human capital;</a:t>
            </a:r>
          </a:p>
          <a:p>
            <a:pPr lvl="1">
              <a:buClr>
                <a:srgbClr val="000000"/>
              </a:buClr>
              <a:buFont typeface="Arial"/>
              <a:buChar char="•"/>
            </a:pPr>
            <a:r>
              <a:rPr lang="en-US" sz="24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ea typeface="Arial"/>
              </a:rPr>
              <a:t>independently makes a decision;</a:t>
            </a:r>
          </a:p>
          <a:p>
            <a:pPr lvl="1">
              <a:buClr>
                <a:srgbClr val="000000"/>
              </a:buClr>
              <a:buFont typeface="Arial"/>
              <a:buChar char="•"/>
            </a:pPr>
            <a:r>
              <a:rPr lang="en-US" sz="24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ea typeface="Arial"/>
              </a:rPr>
              <a:t>is the owner of any production factor;</a:t>
            </a:r>
          </a:p>
          <a:p>
            <a:pPr lvl="1">
              <a:buClr>
                <a:srgbClr val="000000"/>
              </a:buClr>
              <a:buFont typeface="Arial"/>
              <a:buChar char="•"/>
            </a:pPr>
            <a:r>
              <a:rPr lang="en-US" sz="24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ea typeface="Arial"/>
              </a:rPr>
              <a:t>committed to maximum satisfaction</a:t>
            </a:r>
          </a:p>
          <a:p>
            <a:pPr lvl="1">
              <a:buClr>
                <a:srgbClr val="000000"/>
              </a:buClr>
              <a:buFont typeface="Arial"/>
              <a:buChar char="•"/>
            </a:pPr>
            <a:r>
              <a:rPr lang="en-US" sz="24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ea typeface="Arial"/>
              </a:rPr>
              <a:t>their needs.</a:t>
            </a:r>
            <a:endParaRPr lang="ru-RU" sz="2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CustomShape 1"/>
          <p:cNvSpPr/>
          <p:nvPr/>
        </p:nvSpPr>
        <p:spPr>
          <a:xfrm>
            <a:off x="250920" y="363092"/>
            <a:ext cx="8642160" cy="2684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/>
          <a:lstStyle/>
          <a:p>
            <a:pPr algn="ctr"/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endParaRPr lang="ru-RU" sz="2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r>
              <a:rPr lang="en-US" sz="2800" b="1" u="sng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Firm is an economic unit that:</a:t>
            </a:r>
            <a:r>
              <a:rPr lang="ru-RU" sz="2800" b="1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endParaRPr lang="ru-RU" sz="2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buClr>
                <a:srgbClr val="000000"/>
              </a:buClr>
              <a:buFont typeface="Arial"/>
              <a:buChar char="•"/>
            </a:pPr>
            <a:r>
              <a:rPr lang="en-US" sz="2400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uses production factors to manufacture products for the purpose of selling them;</a:t>
            </a:r>
          </a:p>
          <a:p>
            <a:pPr>
              <a:buClr>
                <a:srgbClr val="000000"/>
              </a:buClr>
              <a:buFont typeface="Arial"/>
              <a:buChar char="•"/>
            </a:pPr>
            <a:r>
              <a:rPr lang="en-US" sz="2400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seeks to maximize profits;</a:t>
            </a:r>
          </a:p>
          <a:p>
            <a:pPr>
              <a:buClr>
                <a:srgbClr val="000000"/>
              </a:buClr>
              <a:buFont typeface="Arial"/>
              <a:buChar char="•"/>
            </a:pPr>
            <a:r>
              <a:rPr lang="en-US" sz="2400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makes its own decisions.</a:t>
            </a:r>
            <a:endParaRPr lang="ru-RU" sz="2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1" name="CustomShape 2"/>
          <p:cNvSpPr/>
          <p:nvPr/>
        </p:nvSpPr>
        <p:spPr>
          <a:xfrm>
            <a:off x="250920" y="3576600"/>
            <a:ext cx="8893080" cy="1800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/>
          <a:lstStyle/>
          <a:p>
            <a:r>
              <a:rPr lang="en-US" sz="2800" b="1" u="sng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Government sector</a:t>
            </a:r>
          </a:p>
          <a:p>
            <a:r>
              <a:rPr lang="en-US" sz="2800" b="1" u="sng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 </a:t>
            </a:r>
          </a:p>
          <a:p>
            <a:r>
              <a:rPr lang="en-US" sz="2800" b="1" u="sng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- government agencies</a:t>
            </a:r>
          </a:p>
          <a:p>
            <a:r>
              <a:rPr lang="en-US" sz="2800" b="1" u="sng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- state-owned unitary enterprises.</a:t>
            </a:r>
            <a:endParaRPr lang="ru-RU" sz="2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CustomShape 1"/>
          <p:cNvSpPr/>
          <p:nvPr/>
        </p:nvSpPr>
        <p:spPr>
          <a:xfrm>
            <a:off x="0" y="164892"/>
            <a:ext cx="8820000" cy="326785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/>
          <a:lstStyle/>
          <a:p>
            <a:pPr algn="just"/>
            <a:r>
              <a:rPr lang="en-US" sz="2800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OBJECTS of the market economy are:</a:t>
            </a:r>
          </a:p>
          <a:p>
            <a:pPr algn="just"/>
            <a:r>
              <a:rPr lang="en-US" sz="28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goods and services,</a:t>
            </a:r>
          </a:p>
          <a:p>
            <a:pPr algn="just"/>
            <a:r>
              <a:rPr lang="en-US" sz="28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factors of production (labor, land, means of production),</a:t>
            </a:r>
          </a:p>
          <a:p>
            <a:pPr algn="just"/>
            <a:r>
              <a:rPr lang="en-US" sz="28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money,</a:t>
            </a:r>
          </a:p>
          <a:p>
            <a:pPr algn="just"/>
            <a:r>
              <a:rPr lang="en-US" sz="28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securities,</a:t>
            </a:r>
          </a:p>
          <a:p>
            <a:pPr algn="just"/>
            <a:r>
              <a:rPr lang="en-US" sz="28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subsidies</a:t>
            </a:r>
          </a:p>
          <a:p>
            <a:pPr algn="just"/>
            <a:r>
              <a:rPr lang="en-US" sz="28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social benefits, etc.</a:t>
            </a:r>
            <a:endParaRPr lang="ru-RU" sz="24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3" name="CustomShape 2"/>
          <p:cNvSpPr/>
          <p:nvPr/>
        </p:nvSpPr>
        <p:spPr>
          <a:xfrm>
            <a:off x="0" y="3739320"/>
            <a:ext cx="9144000" cy="886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/>
          <a:lstStyle/>
          <a:p>
            <a:r>
              <a:rPr lang="en-US" sz="2800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MARKET STRUCTURE </a:t>
            </a:r>
            <a:r>
              <a:rPr lang="en-US" sz="28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IS AN INNER STRUCTURE</a:t>
            </a:r>
          </a:p>
          <a:p>
            <a:r>
              <a:rPr lang="en-US" sz="28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SEPARATE ELEMENTS OF THE MARKET</a:t>
            </a:r>
            <a:r>
              <a:rPr lang="ru-RU" sz="240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.</a:t>
            </a:r>
            <a:endParaRPr lang="ru-RU" sz="24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CustomShape 1"/>
          <p:cNvSpPr/>
          <p:nvPr/>
        </p:nvSpPr>
        <p:spPr>
          <a:xfrm>
            <a:off x="0" y="0"/>
            <a:ext cx="8893080" cy="112536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/>
          <a:lstStyle/>
          <a:p>
            <a:pPr algn="ctr"/>
            <a:r>
              <a:rPr lang="en-US" sz="2800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Market structure is classified by criteria.</a:t>
            </a:r>
            <a:endParaRPr lang="ru-RU" sz="2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5" name="CustomShape 2"/>
          <p:cNvSpPr/>
          <p:nvPr/>
        </p:nvSpPr>
        <p:spPr>
          <a:xfrm>
            <a:off x="5110200" y="1341360"/>
            <a:ext cx="4033800" cy="1800360"/>
          </a:xfrm>
          <a:prstGeom prst="rect">
            <a:avLst/>
          </a:prstGeom>
          <a:solidFill>
            <a:srgbClr val="BBE0E3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/>
          <a:lstStyle/>
          <a:p>
            <a:pPr algn="ctr"/>
            <a:r>
              <a:rPr lang="en-US" sz="2000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goods and services market,</a:t>
            </a:r>
          </a:p>
          <a:p>
            <a:pPr algn="ctr"/>
            <a:r>
              <a:rPr lang="en-US" sz="2000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means of production</a:t>
            </a:r>
          </a:p>
          <a:p>
            <a:pPr algn="ctr"/>
            <a:r>
              <a:rPr lang="en-US" sz="2000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  labor,</a:t>
            </a:r>
          </a:p>
          <a:p>
            <a:pPr algn="ctr"/>
            <a:r>
              <a:rPr lang="en-US" sz="2000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investment</a:t>
            </a:r>
          </a:p>
          <a:p>
            <a:pPr algn="ctr"/>
            <a:r>
              <a:rPr lang="en-US" sz="2000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valuable papers,</a:t>
            </a:r>
          </a:p>
          <a:p>
            <a:pPr algn="ctr"/>
            <a:r>
              <a:rPr lang="en-US" sz="2000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financial</a:t>
            </a:r>
            <a:endParaRPr lang="ru-RU" sz="2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6" name="CustomShape 3"/>
          <p:cNvSpPr/>
          <p:nvPr/>
        </p:nvSpPr>
        <p:spPr>
          <a:xfrm>
            <a:off x="250920" y="1915200"/>
            <a:ext cx="4691880" cy="398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/>
          <a:lstStyle/>
          <a:p>
            <a:r>
              <a:rPr lang="en-US" sz="2000" b="1" i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1. For economic purposes:</a:t>
            </a:r>
            <a:endParaRPr lang="ru-RU" sz="2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7" name="CustomShape 4"/>
          <p:cNvSpPr/>
          <p:nvPr/>
        </p:nvSpPr>
        <p:spPr>
          <a:xfrm>
            <a:off x="250920" y="3715560"/>
            <a:ext cx="4803120" cy="398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/>
          <a:lstStyle/>
          <a:p>
            <a:r>
              <a:rPr lang="en-US" sz="2000" b="1" i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2. By geographical location:</a:t>
            </a:r>
            <a:endParaRPr lang="ru-RU" sz="2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8" name="CustomShape 5"/>
          <p:cNvSpPr/>
          <p:nvPr/>
        </p:nvSpPr>
        <p:spPr>
          <a:xfrm>
            <a:off x="5148360" y="3500280"/>
            <a:ext cx="3995640" cy="1152720"/>
          </a:xfrm>
          <a:prstGeom prst="rect">
            <a:avLst/>
          </a:prstGeom>
          <a:solidFill>
            <a:srgbClr val="BBE0E3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/>
          <a:lstStyle/>
          <a:p>
            <a:pPr marL="342720" indent="-342720" algn="ctr"/>
            <a:r>
              <a:rPr lang="en-US" sz="2000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local,</a:t>
            </a:r>
          </a:p>
          <a:p>
            <a:pPr marL="342720" indent="-342720" algn="ctr"/>
            <a:r>
              <a:rPr lang="en-US" sz="2000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  regional,</a:t>
            </a:r>
          </a:p>
          <a:p>
            <a:pPr marL="342720" indent="-342720" algn="ctr"/>
            <a:r>
              <a:rPr lang="en-US" sz="2000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National</a:t>
            </a:r>
          </a:p>
          <a:p>
            <a:pPr marL="342720" indent="-342720" algn="ctr"/>
            <a:r>
              <a:rPr lang="en-US" sz="2000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  world.</a:t>
            </a:r>
            <a:endParaRPr lang="ru-RU" sz="2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9" name="CustomShape 6"/>
          <p:cNvSpPr/>
          <p:nvPr/>
        </p:nvSpPr>
        <p:spPr>
          <a:xfrm>
            <a:off x="324000" y="5515560"/>
            <a:ext cx="3702600" cy="703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/>
          <a:lstStyle/>
          <a:p>
            <a:r>
              <a:rPr lang="en-US" sz="2000" b="1" i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3. By degree of restriction</a:t>
            </a:r>
          </a:p>
          <a:p>
            <a:r>
              <a:rPr lang="en-US" sz="2000" b="1" i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  Competition:</a:t>
            </a:r>
            <a:endParaRPr lang="ru-RU" sz="2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0" name="CustomShape 7"/>
          <p:cNvSpPr/>
          <p:nvPr/>
        </p:nvSpPr>
        <p:spPr>
          <a:xfrm>
            <a:off x="5148360" y="5013360"/>
            <a:ext cx="3995640" cy="1584360"/>
          </a:xfrm>
          <a:prstGeom prst="rect">
            <a:avLst/>
          </a:prstGeom>
          <a:solidFill>
            <a:srgbClr val="BBE0E3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/>
          <a:lstStyle/>
          <a:p>
            <a:pPr marL="342720" indent="-342720" algn="ctr"/>
            <a:r>
              <a:rPr lang="en-US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monopolistic,</a:t>
            </a:r>
          </a:p>
          <a:p>
            <a:pPr marL="342720" indent="-342720" algn="ctr"/>
            <a:r>
              <a:rPr lang="en-US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  oligopolistic,</a:t>
            </a:r>
          </a:p>
          <a:p>
            <a:pPr marL="342720" indent="-342720" algn="ctr"/>
            <a:r>
              <a:rPr lang="en-US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free,</a:t>
            </a:r>
          </a:p>
          <a:p>
            <a:pPr marL="342720" indent="-342720" algn="ctr"/>
            <a:r>
              <a:rPr lang="en-US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  mixed.</a:t>
            </a:r>
            <a:endParaRPr lang="ru-RU" sz="2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CustomShape 1"/>
          <p:cNvSpPr/>
          <p:nvPr/>
        </p:nvSpPr>
        <p:spPr>
          <a:xfrm>
            <a:off x="686230" y="518040"/>
            <a:ext cx="2343240" cy="398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/>
          <a:lstStyle/>
          <a:p>
            <a:r>
              <a:rPr lang="en-US" sz="2000" b="1" i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4. By industry:</a:t>
            </a:r>
            <a:endParaRPr lang="ru-RU" sz="2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2" name="CustomShape 2"/>
          <p:cNvSpPr/>
          <p:nvPr/>
        </p:nvSpPr>
        <p:spPr>
          <a:xfrm>
            <a:off x="4356000" y="260280"/>
            <a:ext cx="4464000" cy="914400"/>
          </a:xfrm>
          <a:prstGeom prst="rect">
            <a:avLst/>
          </a:prstGeom>
          <a:solidFill>
            <a:srgbClr val="BBE0E3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/>
          <a:lstStyle/>
          <a:p>
            <a:pPr algn="ctr"/>
            <a:r>
              <a:rPr lang="en-US" sz="2000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car,</a:t>
            </a:r>
          </a:p>
          <a:p>
            <a:pPr algn="ctr"/>
            <a:r>
              <a:rPr lang="en-US" sz="2000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  grain,</a:t>
            </a:r>
          </a:p>
          <a:p>
            <a:pPr algn="ctr"/>
            <a:r>
              <a:rPr lang="en-US" sz="2000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shoe, etc.</a:t>
            </a:r>
            <a:endParaRPr lang="ru-RU" sz="2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3" name="CustomShape 3"/>
          <p:cNvSpPr/>
          <p:nvPr/>
        </p:nvSpPr>
        <p:spPr>
          <a:xfrm>
            <a:off x="395280" y="2923200"/>
            <a:ext cx="3326400" cy="398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/>
          <a:lstStyle/>
          <a:p>
            <a:r>
              <a:rPr lang="en-US" sz="2000" b="1" i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5. By the nature of sales:</a:t>
            </a:r>
            <a:endParaRPr lang="ru-RU" sz="2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4" name="CustomShape 4"/>
          <p:cNvSpPr/>
          <p:nvPr/>
        </p:nvSpPr>
        <p:spPr>
          <a:xfrm>
            <a:off x="4500720" y="2781360"/>
            <a:ext cx="4248000" cy="914400"/>
          </a:xfrm>
          <a:prstGeom prst="rect">
            <a:avLst/>
          </a:prstGeom>
          <a:solidFill>
            <a:srgbClr val="BBE0E3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/>
          <a:lstStyle/>
          <a:p>
            <a:pPr algn="ctr"/>
            <a:r>
              <a:rPr lang="en-US" sz="2000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wholesale</a:t>
            </a:r>
          </a:p>
          <a:p>
            <a:pPr algn="ctr"/>
            <a:r>
              <a:rPr lang="en-US" sz="2000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retail</a:t>
            </a:r>
            <a:endParaRPr lang="ru-RU" sz="2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5" name="CustomShape 5"/>
          <p:cNvSpPr/>
          <p:nvPr/>
        </p:nvSpPr>
        <p:spPr>
          <a:xfrm>
            <a:off x="395280" y="5137740"/>
            <a:ext cx="4207320" cy="398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/>
          <a:lstStyle/>
          <a:p>
            <a:r>
              <a:rPr lang="en-US" sz="2000" b="1" i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6. Observance of legality:</a:t>
            </a:r>
            <a:endParaRPr lang="ru-RU" sz="2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6" name="CustomShape 6"/>
          <p:cNvSpPr/>
          <p:nvPr/>
        </p:nvSpPr>
        <p:spPr>
          <a:xfrm>
            <a:off x="4572000" y="4869000"/>
            <a:ext cx="4248000" cy="936360"/>
          </a:xfrm>
          <a:prstGeom prst="rect">
            <a:avLst/>
          </a:prstGeom>
          <a:solidFill>
            <a:srgbClr val="BBE0E3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/>
          <a:lstStyle/>
          <a:p>
            <a:pPr algn="ctr"/>
            <a:r>
              <a:rPr lang="en-US" sz="2000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legal,</a:t>
            </a:r>
          </a:p>
          <a:p>
            <a:pPr algn="ctr"/>
            <a:r>
              <a:rPr lang="en-US" sz="2000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  illegal, "shadow"</a:t>
            </a:r>
            <a:endParaRPr lang="ru-RU" sz="2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CustomShape 1"/>
          <p:cNvSpPr/>
          <p:nvPr/>
        </p:nvSpPr>
        <p:spPr>
          <a:xfrm>
            <a:off x="0" y="373320"/>
            <a:ext cx="9144000" cy="1252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/>
          <a:lstStyle/>
          <a:p>
            <a:pPr algn="just"/>
            <a:r>
              <a:rPr lang="en-US" sz="2800" b="1" i="1" u="sng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The functioning of a market economy</a:t>
            </a:r>
          </a:p>
          <a:p>
            <a:pPr algn="just"/>
            <a:r>
              <a:rPr lang="en-US" sz="2800" u="sng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assumes the presence of certain of its elements</a:t>
            </a:r>
          </a:p>
          <a:p>
            <a:pPr algn="just"/>
            <a:r>
              <a:rPr lang="en-US" sz="2800" u="sng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  which together constitute the market system.</a:t>
            </a:r>
            <a:endParaRPr lang="ru-RU" sz="24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8" name="CustomShape 2"/>
          <p:cNvSpPr/>
          <p:nvPr/>
        </p:nvSpPr>
        <p:spPr>
          <a:xfrm>
            <a:off x="3492360" y="3429000"/>
            <a:ext cx="1851120" cy="127476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/>
          <a:lstStyle/>
          <a:p>
            <a:pPr algn="ctr"/>
            <a:r>
              <a:rPr lang="en-US" sz="2400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Items</a:t>
            </a:r>
            <a:endParaRPr lang="ru-RU" sz="2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9" name="CustomShape 3"/>
          <p:cNvSpPr/>
          <p:nvPr/>
        </p:nvSpPr>
        <p:spPr>
          <a:xfrm>
            <a:off x="0" y="2708280"/>
            <a:ext cx="2519280" cy="914400"/>
          </a:xfrm>
          <a:prstGeom prst="rect">
            <a:avLst/>
          </a:prstGeom>
          <a:solidFill>
            <a:srgbClr val="BBE0E3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/>
          <a:lstStyle/>
          <a:p>
            <a:pPr algn="ctr"/>
            <a:r>
              <a:rPr lang="en-US" sz="2400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Manufacturers</a:t>
            </a:r>
          </a:p>
          <a:p>
            <a:pPr algn="ctr"/>
            <a:r>
              <a:rPr lang="en-US" sz="2400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and consumers</a:t>
            </a:r>
            <a:endParaRPr lang="ru-RU" sz="2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0" name="CustomShape 4"/>
          <p:cNvSpPr/>
          <p:nvPr/>
        </p:nvSpPr>
        <p:spPr>
          <a:xfrm>
            <a:off x="611280" y="5013360"/>
            <a:ext cx="2555640" cy="914400"/>
          </a:xfrm>
          <a:prstGeom prst="rect">
            <a:avLst/>
          </a:prstGeom>
          <a:solidFill>
            <a:srgbClr val="BBE0E3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/>
          <a:lstStyle/>
          <a:p>
            <a:pPr algn="ctr"/>
            <a:r>
              <a:rPr lang="ru-RU" sz="24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Конкуренция</a:t>
            </a:r>
            <a:endParaRPr lang="ru-RU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1" name="CustomShape 5"/>
          <p:cNvSpPr/>
          <p:nvPr/>
        </p:nvSpPr>
        <p:spPr>
          <a:xfrm>
            <a:off x="3492360" y="1916280"/>
            <a:ext cx="1729080" cy="914400"/>
          </a:xfrm>
          <a:prstGeom prst="rect">
            <a:avLst/>
          </a:prstGeom>
          <a:solidFill>
            <a:srgbClr val="BBE0E3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/>
          <a:lstStyle/>
          <a:p>
            <a:pPr algn="ctr"/>
            <a:r>
              <a:rPr lang="en-US" sz="2400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Prices</a:t>
            </a:r>
            <a:endParaRPr lang="ru-RU" sz="2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2" name="CustomShape 6"/>
          <p:cNvSpPr/>
          <p:nvPr/>
        </p:nvSpPr>
        <p:spPr>
          <a:xfrm>
            <a:off x="6300720" y="2637000"/>
            <a:ext cx="2843280" cy="914400"/>
          </a:xfrm>
          <a:prstGeom prst="rect">
            <a:avLst/>
          </a:prstGeom>
          <a:solidFill>
            <a:srgbClr val="BBE0E3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/>
          <a:lstStyle/>
          <a:p>
            <a:pPr algn="ctr"/>
            <a:r>
              <a:rPr lang="en-US" sz="2400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supply </a:t>
            </a:r>
            <a:endParaRPr lang="ru-RU" sz="2400" b="1" spc="-1" dirty="0" smtClean="0">
              <a:solidFill>
                <a:srgbClr val="000000"/>
              </a:solidFill>
              <a:uFill>
                <a:solidFill>
                  <a:srgbClr val="FFFFFF"/>
                </a:solidFill>
              </a:uFill>
            </a:endParaRPr>
          </a:p>
          <a:p>
            <a:pPr algn="ctr"/>
            <a:r>
              <a:rPr lang="en-US" sz="2400" b="1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and </a:t>
            </a:r>
            <a:r>
              <a:rPr lang="en-US" sz="2400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demand</a:t>
            </a:r>
            <a:endParaRPr lang="ru-RU" sz="2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3" name="CustomShape 7"/>
          <p:cNvSpPr/>
          <p:nvPr/>
        </p:nvSpPr>
        <p:spPr>
          <a:xfrm>
            <a:off x="5651640" y="5013360"/>
            <a:ext cx="2771640" cy="914400"/>
          </a:xfrm>
          <a:prstGeom prst="rect">
            <a:avLst/>
          </a:prstGeom>
          <a:solidFill>
            <a:srgbClr val="BBE0E3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/>
          <a:lstStyle/>
          <a:p>
            <a:pPr algn="ctr"/>
            <a:r>
              <a:rPr lang="en-US" sz="2400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Market</a:t>
            </a:r>
          </a:p>
          <a:p>
            <a:pPr algn="ctr"/>
            <a:r>
              <a:rPr lang="en-US" sz="2400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  infrastructure</a:t>
            </a:r>
            <a:endParaRPr lang="ru-RU" sz="2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4" name="Line 8"/>
          <p:cNvSpPr/>
          <p:nvPr/>
        </p:nvSpPr>
        <p:spPr>
          <a:xfrm flipH="1">
            <a:off x="3132000" y="4724280"/>
            <a:ext cx="1152720" cy="792360"/>
          </a:xfrm>
          <a:prstGeom prst="line">
            <a:avLst/>
          </a:prstGeom>
          <a:ln w="9360">
            <a:solidFill>
              <a:srgbClr val="000000"/>
            </a:solidFill>
            <a:miter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25" name="Line 9"/>
          <p:cNvSpPr/>
          <p:nvPr/>
        </p:nvSpPr>
        <p:spPr>
          <a:xfrm>
            <a:off x="4572000" y="4724280"/>
            <a:ext cx="1079640" cy="792360"/>
          </a:xfrm>
          <a:prstGeom prst="line">
            <a:avLst/>
          </a:prstGeom>
          <a:ln w="9360">
            <a:solidFill>
              <a:srgbClr val="000000"/>
            </a:solidFill>
            <a:miter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26" name="Line 10"/>
          <p:cNvSpPr/>
          <p:nvPr/>
        </p:nvSpPr>
        <p:spPr>
          <a:xfrm flipV="1">
            <a:off x="4427640" y="2852280"/>
            <a:ext cx="0" cy="505080"/>
          </a:xfrm>
          <a:prstGeom prst="line">
            <a:avLst/>
          </a:prstGeom>
          <a:ln w="9360">
            <a:solidFill>
              <a:srgbClr val="000000"/>
            </a:solidFill>
            <a:miter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27" name="Line 11"/>
          <p:cNvSpPr/>
          <p:nvPr/>
        </p:nvSpPr>
        <p:spPr>
          <a:xfrm flipH="1" flipV="1">
            <a:off x="2556000" y="3213000"/>
            <a:ext cx="1079280" cy="432000"/>
          </a:xfrm>
          <a:prstGeom prst="line">
            <a:avLst/>
          </a:prstGeom>
          <a:ln w="9360">
            <a:solidFill>
              <a:srgbClr val="000000"/>
            </a:solidFill>
            <a:miter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28" name="Line 12"/>
          <p:cNvSpPr/>
          <p:nvPr/>
        </p:nvSpPr>
        <p:spPr>
          <a:xfrm flipV="1">
            <a:off x="5219640" y="3068280"/>
            <a:ext cx="1081080" cy="647640"/>
          </a:xfrm>
          <a:prstGeom prst="line">
            <a:avLst/>
          </a:prstGeom>
          <a:ln w="9360">
            <a:solidFill>
              <a:srgbClr val="000000"/>
            </a:solidFill>
            <a:miter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CustomShape 1"/>
          <p:cNvSpPr/>
          <p:nvPr/>
        </p:nvSpPr>
        <p:spPr>
          <a:xfrm>
            <a:off x="0" y="286560"/>
            <a:ext cx="9144000" cy="1435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/>
          <a:lstStyle/>
          <a:p>
            <a:pPr algn="ctr"/>
            <a:r>
              <a:rPr lang="en-US" sz="2800" b="1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MARKET INFRASTRUCTURE </a:t>
            </a:r>
            <a:r>
              <a:rPr lang="ru-RU" sz="24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- </a:t>
            </a:r>
            <a:r>
              <a:rPr lang="en-US" sz="2000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THIS IS COMPLEX</a:t>
            </a:r>
          </a:p>
          <a:p>
            <a:pPr algn="ctr"/>
            <a:r>
              <a:rPr lang="en-US" sz="2000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INSTITUTIONS, GOVERNMENTAL AND COMMERCIAL FIRMS, ENSURING THE FUNCTIONING OF MARKET RELATIONS</a:t>
            </a:r>
            <a:endParaRPr lang="ru-RU" sz="2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0" name="CustomShape 2"/>
          <p:cNvSpPr/>
          <p:nvPr/>
        </p:nvSpPr>
        <p:spPr>
          <a:xfrm>
            <a:off x="0" y="2349360"/>
            <a:ext cx="3276720" cy="914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/>
          <a:lstStyle/>
          <a:p>
            <a:pPr algn="ctr"/>
            <a:r>
              <a:rPr lang="en-US" sz="2400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Infrastructure</a:t>
            </a:r>
          </a:p>
          <a:p>
            <a:pPr algn="ctr"/>
            <a:r>
              <a:rPr lang="en-US" sz="2400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commodity market</a:t>
            </a:r>
            <a:endParaRPr lang="ru-RU" sz="2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1" name="CustomShape 3"/>
          <p:cNvSpPr/>
          <p:nvPr/>
        </p:nvSpPr>
        <p:spPr>
          <a:xfrm>
            <a:off x="0" y="3860640"/>
            <a:ext cx="3564000" cy="115092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/>
          <a:lstStyle/>
          <a:p>
            <a:pPr algn="ctr"/>
            <a:r>
              <a:rPr lang="en-US" sz="2400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Infrastructure</a:t>
            </a:r>
          </a:p>
          <a:p>
            <a:pPr algn="ctr"/>
            <a:r>
              <a:rPr lang="en-US" sz="2400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  financial market</a:t>
            </a:r>
            <a:endParaRPr lang="ru-RU" sz="2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2" name="CustomShape 4"/>
          <p:cNvSpPr/>
          <p:nvPr/>
        </p:nvSpPr>
        <p:spPr>
          <a:xfrm>
            <a:off x="0" y="5516640"/>
            <a:ext cx="3419640" cy="914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/>
          <a:lstStyle/>
          <a:p>
            <a:pPr algn="ctr"/>
            <a:r>
              <a:rPr lang="en-US" sz="2400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Infrastructure</a:t>
            </a:r>
          </a:p>
          <a:p>
            <a:pPr algn="ctr"/>
            <a:r>
              <a:rPr lang="en-US" sz="2400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Labor market</a:t>
            </a:r>
            <a:endParaRPr lang="ru-RU" sz="2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3" name="CustomShape 5"/>
          <p:cNvSpPr/>
          <p:nvPr/>
        </p:nvSpPr>
        <p:spPr>
          <a:xfrm>
            <a:off x="5003640" y="1700280"/>
            <a:ext cx="4140360" cy="1439640"/>
          </a:xfrm>
          <a:prstGeom prst="rect">
            <a:avLst/>
          </a:prstGeom>
          <a:solidFill>
            <a:srgbClr val="BBE0E3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/>
          <a:lstStyle/>
          <a:p>
            <a:pPr algn="ctr"/>
            <a:r>
              <a:rPr lang="en-US" sz="2000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commodity exchanges</a:t>
            </a:r>
          </a:p>
          <a:p>
            <a:pPr algn="ctr"/>
            <a:r>
              <a:rPr lang="en-US" sz="2000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wholesale and</a:t>
            </a:r>
          </a:p>
          <a:p>
            <a:pPr algn="ctr"/>
            <a:r>
              <a:rPr lang="en-US" sz="2000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retail,</a:t>
            </a:r>
          </a:p>
          <a:p>
            <a:pPr algn="ctr"/>
            <a:r>
              <a:rPr lang="en-US" sz="2000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auctions, fairs.</a:t>
            </a:r>
            <a:endParaRPr lang="ru-RU" sz="2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4" name="CustomShape 6"/>
          <p:cNvSpPr/>
          <p:nvPr/>
        </p:nvSpPr>
        <p:spPr>
          <a:xfrm>
            <a:off x="5076720" y="3284640"/>
            <a:ext cx="4067280" cy="1657080"/>
          </a:xfrm>
          <a:prstGeom prst="rect">
            <a:avLst/>
          </a:prstGeom>
          <a:solidFill>
            <a:srgbClr val="BBE0E3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/>
          <a:lstStyle/>
          <a:p>
            <a:pPr algn="ctr"/>
            <a:r>
              <a:rPr lang="en-US" sz="2000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stock and currency exchange,</a:t>
            </a:r>
          </a:p>
          <a:p>
            <a:pPr algn="ctr"/>
            <a:r>
              <a:rPr lang="en-US" sz="2000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  banks,</a:t>
            </a:r>
          </a:p>
          <a:p>
            <a:pPr algn="ctr"/>
            <a:r>
              <a:rPr lang="en-US" sz="2000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insurance companies and</a:t>
            </a:r>
          </a:p>
          <a:p>
            <a:pPr algn="ctr"/>
            <a:r>
              <a:rPr lang="en-US" sz="2000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funds</a:t>
            </a:r>
            <a:endParaRPr lang="ru-RU" sz="2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5" name="CustomShape 7"/>
          <p:cNvSpPr/>
          <p:nvPr/>
        </p:nvSpPr>
        <p:spPr>
          <a:xfrm>
            <a:off x="5076720" y="5224320"/>
            <a:ext cx="4067280" cy="1633680"/>
          </a:xfrm>
          <a:prstGeom prst="rect">
            <a:avLst/>
          </a:prstGeom>
          <a:solidFill>
            <a:srgbClr val="BBE0E3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/>
          <a:lstStyle/>
          <a:p>
            <a:pPr algn="ctr"/>
            <a:r>
              <a:rPr lang="en-US" sz="2000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labor exchanges,</a:t>
            </a:r>
          </a:p>
          <a:p>
            <a:pPr algn="ctr"/>
            <a:r>
              <a:rPr lang="en-US" sz="2000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  employment service and</a:t>
            </a:r>
          </a:p>
          <a:p>
            <a:pPr algn="ctr"/>
            <a:r>
              <a:rPr lang="en-US" sz="2000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retraining,</a:t>
            </a:r>
          </a:p>
          <a:p>
            <a:pPr algn="ctr"/>
            <a:r>
              <a:rPr lang="en-US" sz="2000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migration regulation</a:t>
            </a:r>
          </a:p>
          <a:p>
            <a:pPr algn="ctr"/>
            <a:r>
              <a:rPr lang="en-US" sz="2000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labor force, etc.</a:t>
            </a:r>
            <a:endParaRPr lang="ru-RU" sz="2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6" name="Line 8"/>
          <p:cNvSpPr/>
          <p:nvPr/>
        </p:nvSpPr>
        <p:spPr>
          <a:xfrm flipV="1">
            <a:off x="3276720" y="2491920"/>
            <a:ext cx="1726920" cy="289080"/>
          </a:xfrm>
          <a:prstGeom prst="line">
            <a:avLst/>
          </a:prstGeom>
          <a:ln w="9360">
            <a:solidFill>
              <a:srgbClr val="000000"/>
            </a:solidFill>
            <a:miter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37" name="Line 9"/>
          <p:cNvSpPr/>
          <p:nvPr/>
        </p:nvSpPr>
        <p:spPr>
          <a:xfrm flipV="1">
            <a:off x="3635280" y="4292280"/>
            <a:ext cx="1441440" cy="73080"/>
          </a:xfrm>
          <a:prstGeom prst="line">
            <a:avLst/>
          </a:prstGeom>
          <a:ln w="9360">
            <a:solidFill>
              <a:srgbClr val="000000"/>
            </a:solidFill>
            <a:miter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38" name="Line 10"/>
          <p:cNvSpPr/>
          <p:nvPr/>
        </p:nvSpPr>
        <p:spPr>
          <a:xfrm>
            <a:off x="3419640" y="5950080"/>
            <a:ext cx="1657080" cy="215640"/>
          </a:xfrm>
          <a:prstGeom prst="line">
            <a:avLst/>
          </a:prstGeom>
          <a:ln w="9360">
            <a:solidFill>
              <a:srgbClr val="000000"/>
            </a:solidFill>
            <a:miter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288</TotalTime>
  <Words>561</Words>
  <Application>Microsoft Office PowerPoint</Application>
  <PresentationFormat>Экран (4:3)</PresentationFormat>
  <Paragraphs>210</Paragraphs>
  <Slides>13</Slides>
  <Notes>13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Office Theme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subject/>
  <dc:creator>1</dc:creator>
  <dc:description/>
  <cp:lastModifiedBy>User</cp:lastModifiedBy>
  <cp:revision>25</cp:revision>
  <dcterms:created xsi:type="dcterms:W3CDTF">2009-03-01T20:14:35Z</dcterms:created>
  <dcterms:modified xsi:type="dcterms:W3CDTF">2019-02-28T11:04:17Z</dcterms:modified>
  <dc:language>ru-RU</dc:language>
</cp:coreProperties>
</file>